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63" r:id="rId1"/>
  </p:sldMasterIdLst>
  <p:notesMasterIdLst>
    <p:notesMasterId r:id="rId66"/>
  </p:notesMasterIdLst>
  <p:handoutMasterIdLst>
    <p:handoutMasterId r:id="rId67"/>
  </p:handoutMasterIdLst>
  <p:sldIdLst>
    <p:sldId id="256" r:id="rId2"/>
    <p:sldId id="428" r:id="rId3"/>
    <p:sldId id="429" r:id="rId4"/>
    <p:sldId id="430" r:id="rId5"/>
    <p:sldId id="434" r:id="rId6"/>
    <p:sldId id="431" r:id="rId7"/>
    <p:sldId id="432" r:id="rId8"/>
    <p:sldId id="433" r:id="rId9"/>
    <p:sldId id="396" r:id="rId10"/>
    <p:sldId id="397" r:id="rId11"/>
    <p:sldId id="398" r:id="rId12"/>
    <p:sldId id="399" r:id="rId13"/>
    <p:sldId id="400" r:id="rId14"/>
    <p:sldId id="401" r:id="rId15"/>
    <p:sldId id="402" r:id="rId16"/>
    <p:sldId id="403" r:id="rId17"/>
    <p:sldId id="404" r:id="rId18"/>
    <p:sldId id="405" r:id="rId19"/>
    <p:sldId id="406" r:id="rId20"/>
    <p:sldId id="461" r:id="rId21"/>
    <p:sldId id="407" r:id="rId22"/>
    <p:sldId id="435" r:id="rId23"/>
    <p:sldId id="408" r:id="rId24"/>
    <p:sldId id="409" r:id="rId25"/>
    <p:sldId id="410" r:id="rId26"/>
    <p:sldId id="411" r:id="rId27"/>
    <p:sldId id="412" r:id="rId28"/>
    <p:sldId id="415" r:id="rId29"/>
    <p:sldId id="414" r:id="rId30"/>
    <p:sldId id="462" r:id="rId31"/>
    <p:sldId id="416" r:id="rId32"/>
    <p:sldId id="417" r:id="rId33"/>
    <p:sldId id="452" r:id="rId34"/>
    <p:sldId id="453" r:id="rId35"/>
    <p:sldId id="455" r:id="rId36"/>
    <p:sldId id="456" r:id="rId37"/>
    <p:sldId id="419" r:id="rId38"/>
    <p:sldId id="460" r:id="rId39"/>
    <p:sldId id="450" r:id="rId40"/>
    <p:sldId id="451" r:id="rId41"/>
    <p:sldId id="458" r:id="rId42"/>
    <p:sldId id="449" r:id="rId43"/>
    <p:sldId id="421" r:id="rId44"/>
    <p:sldId id="443" r:id="rId45"/>
    <p:sldId id="459" r:id="rId46"/>
    <p:sldId id="442" r:id="rId47"/>
    <p:sldId id="457" r:id="rId48"/>
    <p:sldId id="323" r:id="rId49"/>
    <p:sldId id="381" r:id="rId50"/>
    <p:sldId id="383" r:id="rId51"/>
    <p:sldId id="384" r:id="rId52"/>
    <p:sldId id="324" r:id="rId53"/>
    <p:sldId id="385" r:id="rId54"/>
    <p:sldId id="342" r:id="rId55"/>
    <p:sldId id="353" r:id="rId56"/>
    <p:sldId id="393" r:id="rId57"/>
    <p:sldId id="463" r:id="rId58"/>
    <p:sldId id="464" r:id="rId59"/>
    <p:sldId id="391" r:id="rId60"/>
    <p:sldId id="392" r:id="rId61"/>
    <p:sldId id="333" r:id="rId62"/>
    <p:sldId id="334" r:id="rId63"/>
    <p:sldId id="335" r:id="rId64"/>
    <p:sldId id="350" r:id="rId6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FFF66"/>
    <a:srgbClr val="009900"/>
    <a:srgbClr val="CC0000"/>
    <a:srgbClr val="8A0000"/>
    <a:srgbClr val="AB000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83893" autoAdjust="0"/>
  </p:normalViewPr>
  <p:slideViewPr>
    <p:cSldViewPr>
      <p:cViewPr varScale="1">
        <p:scale>
          <a:sx n="59" d="100"/>
          <a:sy n="59" d="100"/>
        </p:scale>
        <p:origin x="1480" y="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75B7A4-3D7E-4F74-AF68-22A7A6CB2D2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9D00DD01-575E-4CF6-AE30-EB1CE06E5062}">
      <dgm:prSet/>
      <dgm:spPr/>
      <dgm:t>
        <a:bodyPr/>
        <a:lstStyle/>
        <a:p>
          <a:pPr rtl="0"/>
          <a:r>
            <a:rPr lang="zh-CN" b="1" dirty="0"/>
            <a:t>研究机构</a:t>
          </a:r>
          <a:endParaRPr lang="en-US" b="1" dirty="0"/>
        </a:p>
      </dgm:t>
    </dgm:pt>
    <dgm:pt modelId="{325F236C-7128-4A50-836A-FEFE97BFF5FD}" type="parTrans" cxnId="{E2954E8C-D4AA-4F91-A38E-B9FF9330F482}">
      <dgm:prSet/>
      <dgm:spPr/>
      <dgm:t>
        <a:bodyPr/>
        <a:lstStyle/>
        <a:p>
          <a:endParaRPr lang="zh-CN" altLang="en-US"/>
        </a:p>
      </dgm:t>
    </dgm:pt>
    <dgm:pt modelId="{4C54D3DC-25B1-4C19-90D1-70F15262837E}" type="sibTrans" cxnId="{E2954E8C-D4AA-4F91-A38E-B9FF9330F482}">
      <dgm:prSet/>
      <dgm:spPr/>
      <dgm:t>
        <a:bodyPr/>
        <a:lstStyle/>
        <a:p>
          <a:endParaRPr lang="zh-CN" altLang="en-US"/>
        </a:p>
      </dgm:t>
    </dgm:pt>
    <dgm:pt modelId="{84B7B86F-279E-4366-8E76-D9D143C85D3F}">
      <dgm:prSet/>
      <dgm:spPr/>
      <dgm:t>
        <a:bodyPr/>
        <a:lstStyle/>
        <a:p>
          <a:pPr rtl="0"/>
          <a:r>
            <a:rPr lang="zh-CN" b="1" dirty="0"/>
            <a:t>伦敦帝国学院（</a:t>
          </a:r>
          <a:r>
            <a:rPr lang="en-US" b="1" dirty="0"/>
            <a:t>Imperial College London</a:t>
          </a:r>
          <a:r>
            <a:rPr lang="zh-CN" b="1" dirty="0"/>
            <a:t>）数据科学研究所</a:t>
          </a:r>
          <a:endParaRPr lang="en-US" b="1" dirty="0"/>
        </a:p>
      </dgm:t>
    </dgm:pt>
    <dgm:pt modelId="{405E94CF-6DE2-4324-BBE3-9DD8DEE9899D}" type="parTrans" cxnId="{AD2C3CCA-C9A4-4AEA-AA2D-0ED8097A280B}">
      <dgm:prSet/>
      <dgm:spPr/>
      <dgm:t>
        <a:bodyPr/>
        <a:lstStyle/>
        <a:p>
          <a:endParaRPr lang="zh-CN" altLang="en-US"/>
        </a:p>
      </dgm:t>
    </dgm:pt>
    <dgm:pt modelId="{1DB36B94-8DF6-44F5-8F94-FA0B649EA72D}" type="sibTrans" cxnId="{AD2C3CCA-C9A4-4AEA-AA2D-0ED8097A280B}">
      <dgm:prSet/>
      <dgm:spPr/>
      <dgm:t>
        <a:bodyPr/>
        <a:lstStyle/>
        <a:p>
          <a:endParaRPr lang="zh-CN" altLang="en-US"/>
        </a:p>
      </dgm:t>
    </dgm:pt>
    <dgm:pt modelId="{AA08558F-62C6-4734-B5C0-F8B29500DF0E}">
      <dgm:prSet/>
      <dgm:spPr/>
      <dgm:t>
        <a:bodyPr/>
        <a:lstStyle/>
        <a:p>
          <a:pPr rtl="0"/>
          <a:r>
            <a:rPr lang="zh-CN" b="1" dirty="0">
              <a:solidFill>
                <a:srgbClr val="FF0000"/>
              </a:solidFill>
            </a:rPr>
            <a:t>哥伦比亚大学数据科学研究所</a:t>
          </a:r>
          <a:r>
            <a:rPr lang="zh-CN" b="1" dirty="0"/>
            <a:t>（</a:t>
          </a:r>
          <a:r>
            <a:rPr lang="en-US" b="1" dirty="0"/>
            <a:t>Data Science Institute</a:t>
          </a:r>
          <a:r>
            <a:rPr lang="zh-CN" b="1" dirty="0"/>
            <a:t>）</a:t>
          </a:r>
          <a:endParaRPr lang="en-US" b="1" dirty="0"/>
        </a:p>
      </dgm:t>
    </dgm:pt>
    <dgm:pt modelId="{41C5E0FB-2166-4738-A870-029A64F7A1F7}" type="parTrans" cxnId="{D9FDC179-2588-4074-B8E1-9C97201773BF}">
      <dgm:prSet/>
      <dgm:spPr/>
      <dgm:t>
        <a:bodyPr/>
        <a:lstStyle/>
        <a:p>
          <a:endParaRPr lang="zh-CN" altLang="en-US"/>
        </a:p>
      </dgm:t>
    </dgm:pt>
    <dgm:pt modelId="{39067160-323B-4BFB-8FE0-5A2AB8E0F16B}" type="sibTrans" cxnId="{D9FDC179-2588-4074-B8E1-9C97201773BF}">
      <dgm:prSet/>
      <dgm:spPr/>
      <dgm:t>
        <a:bodyPr/>
        <a:lstStyle/>
        <a:p>
          <a:endParaRPr lang="zh-CN" altLang="en-US"/>
        </a:p>
      </dgm:t>
    </dgm:pt>
    <dgm:pt modelId="{31081E30-C17D-4322-BB1B-9F11FCF97A73}">
      <dgm:prSet/>
      <dgm:spPr/>
      <dgm:t>
        <a:bodyPr/>
        <a:lstStyle/>
        <a:p>
          <a:pPr rtl="0"/>
          <a:r>
            <a:rPr lang="zh-CN" b="1" dirty="0"/>
            <a:t>纽约大学的数据科学中心（</a:t>
          </a:r>
          <a:r>
            <a:rPr lang="en-US" b="1" dirty="0"/>
            <a:t>NYU Center for Data Science</a:t>
          </a:r>
          <a:r>
            <a:rPr lang="zh-CN" b="1" dirty="0"/>
            <a:t>）</a:t>
          </a:r>
          <a:endParaRPr lang="en-US" b="1" dirty="0"/>
        </a:p>
      </dgm:t>
    </dgm:pt>
    <dgm:pt modelId="{B6F62424-0ED8-4B5E-8613-387EF2205B49}" type="parTrans" cxnId="{C1613B94-0FFB-44DF-B54B-EE28FEAC50A9}">
      <dgm:prSet/>
      <dgm:spPr/>
      <dgm:t>
        <a:bodyPr/>
        <a:lstStyle/>
        <a:p>
          <a:endParaRPr lang="zh-CN" altLang="en-US"/>
        </a:p>
      </dgm:t>
    </dgm:pt>
    <dgm:pt modelId="{9B38181D-D725-41EF-95CB-08B957DE410D}" type="sibTrans" cxnId="{C1613B94-0FFB-44DF-B54B-EE28FEAC50A9}">
      <dgm:prSet/>
      <dgm:spPr/>
      <dgm:t>
        <a:bodyPr/>
        <a:lstStyle/>
        <a:p>
          <a:endParaRPr lang="zh-CN" altLang="en-US"/>
        </a:p>
      </dgm:t>
    </dgm:pt>
    <dgm:pt modelId="{42700B09-DC81-43EA-9E53-50E7BCF9076D}">
      <dgm:prSet/>
      <dgm:spPr/>
      <dgm:t>
        <a:bodyPr/>
        <a:lstStyle/>
        <a:p>
          <a:pPr rtl="0"/>
          <a:r>
            <a:rPr lang="en-US" b="1" dirty="0">
              <a:solidFill>
                <a:srgbClr val="FF0000"/>
              </a:solidFill>
            </a:rPr>
            <a:t>UC Berkeley </a:t>
          </a:r>
          <a:r>
            <a:rPr lang="zh-CN" b="1" dirty="0">
              <a:solidFill>
                <a:srgbClr val="FF0000"/>
              </a:solidFill>
            </a:rPr>
            <a:t>的数据科学中心（</a:t>
          </a:r>
          <a:r>
            <a:rPr lang="en-US" b="1" dirty="0">
              <a:solidFill>
                <a:srgbClr val="FF0000"/>
              </a:solidFill>
            </a:rPr>
            <a:t>Data Science at UC Berkeley</a:t>
          </a:r>
          <a:r>
            <a:rPr lang="zh-CN" b="1" dirty="0">
              <a:solidFill>
                <a:srgbClr val="FF0000"/>
              </a:solidFill>
            </a:rPr>
            <a:t>）</a:t>
          </a:r>
          <a:endParaRPr lang="en-US" b="1" dirty="0">
            <a:solidFill>
              <a:srgbClr val="FF0000"/>
            </a:solidFill>
          </a:endParaRPr>
        </a:p>
      </dgm:t>
    </dgm:pt>
    <dgm:pt modelId="{B464B44D-3620-4219-A81A-263E3933869D}" type="parTrans" cxnId="{43C51E33-9A64-4821-9CD5-4E879CB1F8B2}">
      <dgm:prSet/>
      <dgm:spPr/>
      <dgm:t>
        <a:bodyPr/>
        <a:lstStyle/>
        <a:p>
          <a:endParaRPr lang="zh-CN" altLang="en-US"/>
        </a:p>
      </dgm:t>
    </dgm:pt>
    <dgm:pt modelId="{98396EEF-8DC0-40B8-BEC9-CA6242370FDC}" type="sibTrans" cxnId="{43C51E33-9A64-4821-9CD5-4E879CB1F8B2}">
      <dgm:prSet/>
      <dgm:spPr/>
      <dgm:t>
        <a:bodyPr/>
        <a:lstStyle/>
        <a:p>
          <a:endParaRPr lang="zh-CN" altLang="en-US"/>
        </a:p>
      </dgm:t>
    </dgm:pt>
    <dgm:pt modelId="{064F49C0-998C-4B6C-A9BF-D4CAF277B1DE}">
      <dgm:prSet/>
      <dgm:spPr/>
      <dgm:t>
        <a:bodyPr/>
        <a:lstStyle/>
        <a:p>
          <a:pPr rtl="0"/>
          <a:r>
            <a:rPr lang="zh-CN" b="1" dirty="0"/>
            <a:t>全球数据科学（</a:t>
          </a:r>
          <a:r>
            <a:rPr lang="en-US" b="1" dirty="0"/>
            <a:t>Data Science Global</a:t>
          </a:r>
          <a:r>
            <a:rPr lang="zh-CN" b="1" dirty="0"/>
            <a:t>）</a:t>
          </a:r>
          <a:endParaRPr lang="en-US" b="1" dirty="0"/>
        </a:p>
      </dgm:t>
    </dgm:pt>
    <dgm:pt modelId="{14B4121A-5361-44AD-B9C0-94F04873DB13}" type="parTrans" cxnId="{626462EF-CE88-4EDA-B7CD-E0488F4CC4CD}">
      <dgm:prSet/>
      <dgm:spPr/>
      <dgm:t>
        <a:bodyPr/>
        <a:lstStyle/>
        <a:p>
          <a:endParaRPr lang="zh-CN" altLang="en-US"/>
        </a:p>
      </dgm:t>
    </dgm:pt>
    <dgm:pt modelId="{2D3B2255-902C-4A3C-A42D-937AC5C634BD}" type="sibTrans" cxnId="{626462EF-CE88-4EDA-B7CD-E0488F4CC4CD}">
      <dgm:prSet/>
      <dgm:spPr/>
      <dgm:t>
        <a:bodyPr/>
        <a:lstStyle/>
        <a:p>
          <a:endParaRPr lang="zh-CN" altLang="en-US"/>
        </a:p>
      </dgm:t>
    </dgm:pt>
    <dgm:pt modelId="{2A079766-013E-4E33-9795-D55C35BA713B}">
      <dgm:prSet/>
      <dgm:spPr/>
      <dgm:t>
        <a:bodyPr/>
        <a:lstStyle/>
        <a:p>
          <a:pPr rtl="0"/>
          <a:r>
            <a:rPr lang="zh-CN" b="1" dirty="0">
              <a:solidFill>
                <a:srgbClr val="FF0000"/>
              </a:solidFill>
            </a:rPr>
            <a:t>中国人民大学数据工程与知识工程教育部重点实验室</a:t>
          </a:r>
          <a:endParaRPr lang="en-US" b="1" dirty="0">
            <a:solidFill>
              <a:srgbClr val="FF0000"/>
            </a:solidFill>
          </a:endParaRPr>
        </a:p>
      </dgm:t>
    </dgm:pt>
    <dgm:pt modelId="{15123490-1C6A-49F6-85A4-3A28E3EB4C68}" type="parTrans" cxnId="{7F7FE560-3F34-4DA6-8262-681688B556E7}">
      <dgm:prSet/>
      <dgm:spPr/>
      <dgm:t>
        <a:bodyPr/>
        <a:lstStyle/>
        <a:p>
          <a:endParaRPr lang="zh-CN" altLang="en-US"/>
        </a:p>
      </dgm:t>
    </dgm:pt>
    <dgm:pt modelId="{14ADFF12-56D7-4EE8-94D2-830B06ECC64C}" type="sibTrans" cxnId="{7F7FE560-3F34-4DA6-8262-681688B556E7}">
      <dgm:prSet/>
      <dgm:spPr/>
      <dgm:t>
        <a:bodyPr/>
        <a:lstStyle/>
        <a:p>
          <a:endParaRPr lang="zh-CN" altLang="en-US"/>
        </a:p>
      </dgm:t>
    </dgm:pt>
    <dgm:pt modelId="{0C9E7C79-255D-417A-99C3-725653EAC30A}">
      <dgm:prSet/>
      <dgm:spPr/>
      <dgm:t>
        <a:bodyPr/>
        <a:lstStyle/>
        <a:p>
          <a:pPr rtl="0"/>
          <a:r>
            <a:rPr lang="zh-CN" b="1" dirty="0"/>
            <a:t>大数据企业（如</a:t>
          </a:r>
          <a:r>
            <a:rPr lang="en-US" b="1" dirty="0"/>
            <a:t>IBM</a:t>
          </a:r>
          <a:r>
            <a:rPr lang="zh-CN" b="1" dirty="0"/>
            <a:t>、</a:t>
          </a:r>
          <a:r>
            <a:rPr lang="en-US" b="1" dirty="0"/>
            <a:t>Google</a:t>
          </a:r>
          <a:r>
            <a:rPr lang="zh-CN" b="1" dirty="0"/>
            <a:t>、</a:t>
          </a:r>
          <a:r>
            <a:rPr lang="en-US" b="1" dirty="0" err="1"/>
            <a:t>Facebook</a:t>
          </a:r>
          <a:r>
            <a:rPr lang="zh-CN" b="1" dirty="0"/>
            <a:t>等）的数据科学部门</a:t>
          </a:r>
          <a:endParaRPr lang="zh-CN" dirty="0"/>
        </a:p>
      </dgm:t>
    </dgm:pt>
    <dgm:pt modelId="{5643E827-4AA4-4E82-9ECB-A5B1352CDAB5}" type="parTrans" cxnId="{7896F4D0-FF61-4F0B-9859-D3BD81E1D4A6}">
      <dgm:prSet/>
      <dgm:spPr/>
      <dgm:t>
        <a:bodyPr/>
        <a:lstStyle/>
        <a:p>
          <a:endParaRPr lang="zh-CN" altLang="en-US"/>
        </a:p>
      </dgm:t>
    </dgm:pt>
    <dgm:pt modelId="{8C6F4A33-E1E0-458E-B937-871B6752F678}" type="sibTrans" cxnId="{7896F4D0-FF61-4F0B-9859-D3BD81E1D4A6}">
      <dgm:prSet/>
      <dgm:spPr/>
      <dgm:t>
        <a:bodyPr/>
        <a:lstStyle/>
        <a:p>
          <a:endParaRPr lang="zh-CN" altLang="en-US"/>
        </a:p>
      </dgm:t>
    </dgm:pt>
    <dgm:pt modelId="{E442A51A-2250-48BA-B360-5922813733E5}">
      <dgm:prSet/>
      <dgm:spPr/>
      <dgm:t>
        <a:bodyPr/>
        <a:lstStyle/>
        <a:p>
          <a:pPr rtl="0"/>
          <a:r>
            <a:rPr lang="zh-CN" altLang="en-US" b="1" dirty="0"/>
            <a:t>百度人工智能</a:t>
          </a:r>
          <a:endParaRPr lang="zh-CN" b="1" dirty="0"/>
        </a:p>
      </dgm:t>
    </dgm:pt>
    <dgm:pt modelId="{94DB4E37-0BAF-4DB3-B451-E1041BD8C2CD}" type="parTrans" cxnId="{3EDA133E-4160-4336-B761-268456E5C6FC}">
      <dgm:prSet/>
      <dgm:spPr/>
      <dgm:t>
        <a:bodyPr/>
        <a:lstStyle/>
        <a:p>
          <a:endParaRPr lang="en-US"/>
        </a:p>
      </dgm:t>
    </dgm:pt>
    <dgm:pt modelId="{FB893DA4-BD1F-4419-BD04-F37424425CAA}" type="sibTrans" cxnId="{3EDA133E-4160-4336-B761-268456E5C6FC}">
      <dgm:prSet/>
      <dgm:spPr/>
      <dgm:t>
        <a:bodyPr/>
        <a:lstStyle/>
        <a:p>
          <a:endParaRPr lang="en-US"/>
        </a:p>
      </dgm:t>
    </dgm:pt>
    <dgm:pt modelId="{83849BC7-C11A-4584-8E48-0AB87F175DA2}" type="pres">
      <dgm:prSet presAssocID="{4375B7A4-3D7E-4F74-AF68-22A7A6CB2D25}" presName="linear" presStyleCnt="0">
        <dgm:presLayoutVars>
          <dgm:animLvl val="lvl"/>
          <dgm:resizeHandles val="exact"/>
        </dgm:presLayoutVars>
      </dgm:prSet>
      <dgm:spPr/>
      <dgm:t>
        <a:bodyPr/>
        <a:lstStyle/>
        <a:p>
          <a:endParaRPr lang="zh-CN" altLang="en-US"/>
        </a:p>
      </dgm:t>
    </dgm:pt>
    <dgm:pt modelId="{697D536C-9B9D-4787-A3E9-10A10D4D22BD}" type="pres">
      <dgm:prSet presAssocID="{9D00DD01-575E-4CF6-AE30-EB1CE06E5062}" presName="parentText" presStyleLbl="node1" presStyleIdx="0" presStyleCnt="1">
        <dgm:presLayoutVars>
          <dgm:chMax val="0"/>
          <dgm:bulletEnabled val="1"/>
        </dgm:presLayoutVars>
      </dgm:prSet>
      <dgm:spPr/>
      <dgm:t>
        <a:bodyPr/>
        <a:lstStyle/>
        <a:p>
          <a:endParaRPr lang="zh-CN" altLang="en-US"/>
        </a:p>
      </dgm:t>
    </dgm:pt>
    <dgm:pt modelId="{E26F897B-F776-4445-BE3D-DF33D8275D1D}" type="pres">
      <dgm:prSet presAssocID="{9D00DD01-575E-4CF6-AE30-EB1CE06E5062}" presName="childText" presStyleLbl="revTx" presStyleIdx="0" presStyleCnt="1">
        <dgm:presLayoutVars>
          <dgm:bulletEnabled val="1"/>
        </dgm:presLayoutVars>
      </dgm:prSet>
      <dgm:spPr/>
      <dgm:t>
        <a:bodyPr/>
        <a:lstStyle/>
        <a:p>
          <a:endParaRPr lang="zh-CN" altLang="en-US"/>
        </a:p>
      </dgm:t>
    </dgm:pt>
  </dgm:ptLst>
  <dgm:cxnLst>
    <dgm:cxn modelId="{D9FDC179-2588-4074-B8E1-9C97201773BF}" srcId="{9D00DD01-575E-4CF6-AE30-EB1CE06E5062}" destId="{AA08558F-62C6-4734-B5C0-F8B29500DF0E}" srcOrd="1" destOrd="0" parTransId="{41C5E0FB-2166-4738-A870-029A64F7A1F7}" sibTransId="{39067160-323B-4BFB-8FE0-5A2AB8E0F16B}"/>
    <dgm:cxn modelId="{897130B5-FF52-402E-A058-8916F9D9348D}" type="presOf" srcId="{31081E30-C17D-4322-BB1B-9F11FCF97A73}" destId="{E26F897B-F776-4445-BE3D-DF33D8275D1D}" srcOrd="0" destOrd="2" presId="urn:microsoft.com/office/officeart/2005/8/layout/vList2"/>
    <dgm:cxn modelId="{626462EF-CE88-4EDA-B7CD-E0488F4CC4CD}" srcId="{9D00DD01-575E-4CF6-AE30-EB1CE06E5062}" destId="{064F49C0-998C-4B6C-A9BF-D4CAF277B1DE}" srcOrd="4" destOrd="0" parTransId="{14B4121A-5361-44AD-B9C0-94F04873DB13}" sibTransId="{2D3B2255-902C-4A3C-A42D-937AC5C634BD}"/>
    <dgm:cxn modelId="{7896F4D0-FF61-4F0B-9859-D3BD81E1D4A6}" srcId="{9D00DD01-575E-4CF6-AE30-EB1CE06E5062}" destId="{0C9E7C79-255D-417A-99C3-725653EAC30A}" srcOrd="6" destOrd="0" parTransId="{5643E827-4AA4-4E82-9ECB-A5B1352CDAB5}" sibTransId="{8C6F4A33-E1E0-458E-B937-871B6752F678}"/>
    <dgm:cxn modelId="{DFA27D90-D369-4181-BA18-831DB766BEA3}" type="presOf" srcId="{AA08558F-62C6-4734-B5C0-F8B29500DF0E}" destId="{E26F897B-F776-4445-BE3D-DF33D8275D1D}" srcOrd="0" destOrd="1" presId="urn:microsoft.com/office/officeart/2005/8/layout/vList2"/>
    <dgm:cxn modelId="{B3BD54A2-7EC0-49EE-8582-3574ABE26578}" type="presOf" srcId="{E442A51A-2250-48BA-B360-5922813733E5}" destId="{E26F897B-F776-4445-BE3D-DF33D8275D1D}" srcOrd="0" destOrd="7" presId="urn:microsoft.com/office/officeart/2005/8/layout/vList2"/>
    <dgm:cxn modelId="{098D5F5E-CAB6-46A9-A19F-5AB076FBE69A}" type="presOf" srcId="{9D00DD01-575E-4CF6-AE30-EB1CE06E5062}" destId="{697D536C-9B9D-4787-A3E9-10A10D4D22BD}" srcOrd="0" destOrd="0" presId="urn:microsoft.com/office/officeart/2005/8/layout/vList2"/>
    <dgm:cxn modelId="{3EDA133E-4160-4336-B761-268456E5C6FC}" srcId="{9D00DD01-575E-4CF6-AE30-EB1CE06E5062}" destId="{E442A51A-2250-48BA-B360-5922813733E5}" srcOrd="7" destOrd="0" parTransId="{94DB4E37-0BAF-4DB3-B451-E1041BD8C2CD}" sibTransId="{FB893DA4-BD1F-4419-BD04-F37424425CAA}"/>
    <dgm:cxn modelId="{EB6E3C9C-B496-4F29-BDAF-6DB54AFF2385}" type="presOf" srcId="{84B7B86F-279E-4366-8E76-D9D143C85D3F}" destId="{E26F897B-F776-4445-BE3D-DF33D8275D1D}" srcOrd="0" destOrd="0" presId="urn:microsoft.com/office/officeart/2005/8/layout/vList2"/>
    <dgm:cxn modelId="{E2954E8C-D4AA-4F91-A38E-B9FF9330F482}" srcId="{4375B7A4-3D7E-4F74-AF68-22A7A6CB2D25}" destId="{9D00DD01-575E-4CF6-AE30-EB1CE06E5062}" srcOrd="0" destOrd="0" parTransId="{325F236C-7128-4A50-836A-FEFE97BFF5FD}" sibTransId="{4C54D3DC-25B1-4C19-90D1-70F15262837E}"/>
    <dgm:cxn modelId="{1189CE17-9358-4E9B-8F68-A23220BF5C43}" type="presOf" srcId="{4375B7A4-3D7E-4F74-AF68-22A7A6CB2D25}" destId="{83849BC7-C11A-4584-8E48-0AB87F175DA2}" srcOrd="0" destOrd="0" presId="urn:microsoft.com/office/officeart/2005/8/layout/vList2"/>
    <dgm:cxn modelId="{43C51E33-9A64-4821-9CD5-4E879CB1F8B2}" srcId="{9D00DD01-575E-4CF6-AE30-EB1CE06E5062}" destId="{42700B09-DC81-43EA-9E53-50E7BCF9076D}" srcOrd="3" destOrd="0" parTransId="{B464B44D-3620-4219-A81A-263E3933869D}" sibTransId="{98396EEF-8DC0-40B8-BEC9-CA6242370FDC}"/>
    <dgm:cxn modelId="{7F7FE560-3F34-4DA6-8262-681688B556E7}" srcId="{9D00DD01-575E-4CF6-AE30-EB1CE06E5062}" destId="{2A079766-013E-4E33-9795-D55C35BA713B}" srcOrd="5" destOrd="0" parTransId="{15123490-1C6A-49F6-85A4-3A28E3EB4C68}" sibTransId="{14ADFF12-56D7-4EE8-94D2-830B06ECC64C}"/>
    <dgm:cxn modelId="{F9F72754-AE40-42A9-81B0-8258D3979643}" type="presOf" srcId="{0C9E7C79-255D-417A-99C3-725653EAC30A}" destId="{E26F897B-F776-4445-BE3D-DF33D8275D1D}" srcOrd="0" destOrd="6" presId="urn:microsoft.com/office/officeart/2005/8/layout/vList2"/>
    <dgm:cxn modelId="{C1613B94-0FFB-44DF-B54B-EE28FEAC50A9}" srcId="{9D00DD01-575E-4CF6-AE30-EB1CE06E5062}" destId="{31081E30-C17D-4322-BB1B-9F11FCF97A73}" srcOrd="2" destOrd="0" parTransId="{B6F62424-0ED8-4B5E-8613-387EF2205B49}" sibTransId="{9B38181D-D725-41EF-95CB-08B957DE410D}"/>
    <dgm:cxn modelId="{AD2C3CCA-C9A4-4AEA-AA2D-0ED8097A280B}" srcId="{9D00DD01-575E-4CF6-AE30-EB1CE06E5062}" destId="{84B7B86F-279E-4366-8E76-D9D143C85D3F}" srcOrd="0" destOrd="0" parTransId="{405E94CF-6DE2-4324-BBE3-9DD8DEE9899D}" sibTransId="{1DB36B94-8DF6-44F5-8F94-FA0B649EA72D}"/>
    <dgm:cxn modelId="{C7696BD9-F438-4504-8689-39F81F9BDFAA}" type="presOf" srcId="{2A079766-013E-4E33-9795-D55C35BA713B}" destId="{E26F897B-F776-4445-BE3D-DF33D8275D1D}" srcOrd="0" destOrd="5" presId="urn:microsoft.com/office/officeart/2005/8/layout/vList2"/>
    <dgm:cxn modelId="{228A25DA-4540-4F81-8DEE-FC03485A9F07}" type="presOf" srcId="{064F49C0-998C-4B6C-A9BF-D4CAF277B1DE}" destId="{E26F897B-F776-4445-BE3D-DF33D8275D1D}" srcOrd="0" destOrd="4" presId="urn:microsoft.com/office/officeart/2005/8/layout/vList2"/>
    <dgm:cxn modelId="{4BB8279B-6E4D-411E-8C30-53908A0024D7}" type="presOf" srcId="{42700B09-DC81-43EA-9E53-50E7BCF9076D}" destId="{E26F897B-F776-4445-BE3D-DF33D8275D1D}" srcOrd="0" destOrd="3" presId="urn:microsoft.com/office/officeart/2005/8/layout/vList2"/>
    <dgm:cxn modelId="{CB05576D-9E4A-40E5-AF8B-33BD2A92B287}" type="presParOf" srcId="{83849BC7-C11A-4584-8E48-0AB87F175DA2}" destId="{697D536C-9B9D-4787-A3E9-10A10D4D22BD}" srcOrd="0" destOrd="0" presId="urn:microsoft.com/office/officeart/2005/8/layout/vList2"/>
    <dgm:cxn modelId="{E14AA419-9CE1-4B49-885D-62FB87A1B693}" type="presParOf" srcId="{83849BC7-C11A-4584-8E48-0AB87F175DA2}" destId="{E26F897B-F776-4445-BE3D-DF33D8275D1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E8FC7C-74BA-45C4-85A8-24DD0C65F62D}"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A632306B-AB98-4E26-BAD2-C33BF0428569}">
      <dgm:prSet/>
      <dgm:spPr/>
      <dgm:t>
        <a:bodyPr/>
        <a:lstStyle/>
        <a:p>
          <a:pPr rtl="0"/>
          <a:r>
            <a:rPr lang="zh-CN" b="1" dirty="0"/>
            <a:t>课程资源</a:t>
          </a:r>
          <a:endParaRPr lang="en-US" b="1" dirty="0"/>
        </a:p>
      </dgm:t>
    </dgm:pt>
    <dgm:pt modelId="{B48BB9E2-A2F5-416C-B991-C0276548A6D9}" type="parTrans" cxnId="{844E42D1-0207-4D0E-AFE2-2DD93C935EEC}">
      <dgm:prSet/>
      <dgm:spPr/>
      <dgm:t>
        <a:bodyPr/>
        <a:lstStyle/>
        <a:p>
          <a:endParaRPr lang="zh-CN" altLang="en-US"/>
        </a:p>
      </dgm:t>
    </dgm:pt>
    <dgm:pt modelId="{C25D845B-F911-48CC-879E-123E8A0CE822}" type="sibTrans" cxnId="{844E42D1-0207-4D0E-AFE2-2DD93C935EEC}">
      <dgm:prSet/>
      <dgm:spPr/>
      <dgm:t>
        <a:bodyPr/>
        <a:lstStyle/>
        <a:p>
          <a:endParaRPr lang="zh-CN" altLang="en-US"/>
        </a:p>
      </dgm:t>
    </dgm:pt>
    <dgm:pt modelId="{9BB94DB7-535A-4E49-9D9E-25DBFBDE7399}">
      <dgm:prSet/>
      <dgm:spPr/>
      <dgm:t>
        <a:bodyPr/>
        <a:lstStyle/>
        <a:p>
          <a:pPr rtl="0"/>
          <a:r>
            <a:rPr lang="zh-CN" b="1" dirty="0"/>
            <a:t>中国人民大学朝乐门老师开设的数据科学</a:t>
          </a:r>
          <a:r>
            <a:rPr lang="en-US" b="1" dirty="0"/>
            <a:t>MOOC</a:t>
          </a:r>
          <a:r>
            <a:rPr lang="zh-CN" b="1" dirty="0"/>
            <a:t>课程；</a:t>
          </a:r>
          <a:endParaRPr lang="en-US" b="1" dirty="0"/>
        </a:p>
      </dgm:t>
    </dgm:pt>
    <dgm:pt modelId="{398099AC-53EC-4C63-B43C-82E8E30B4692}" type="parTrans" cxnId="{5C803CCC-C01A-4B02-BF62-EBFDA9F72744}">
      <dgm:prSet/>
      <dgm:spPr/>
      <dgm:t>
        <a:bodyPr/>
        <a:lstStyle/>
        <a:p>
          <a:endParaRPr lang="zh-CN" altLang="en-US"/>
        </a:p>
      </dgm:t>
    </dgm:pt>
    <dgm:pt modelId="{F4936F7A-9D15-4416-86F5-31F6637F6DEF}" type="sibTrans" cxnId="{5C803CCC-C01A-4B02-BF62-EBFDA9F72744}">
      <dgm:prSet/>
      <dgm:spPr/>
      <dgm:t>
        <a:bodyPr/>
        <a:lstStyle/>
        <a:p>
          <a:endParaRPr lang="zh-CN" altLang="en-US"/>
        </a:p>
      </dgm:t>
    </dgm:pt>
    <dgm:pt modelId="{5FDDA922-BE2C-4304-9738-E60181CA32BD}">
      <dgm:prSet/>
      <dgm:spPr/>
      <dgm:t>
        <a:bodyPr/>
        <a:lstStyle/>
        <a:p>
          <a:pPr rtl="0"/>
          <a:r>
            <a:rPr lang="zh-CN" b="1" dirty="0"/>
            <a:t>哈佛、</a:t>
          </a:r>
          <a:r>
            <a:rPr lang="en-US" b="1" dirty="0"/>
            <a:t>MIT</a:t>
          </a:r>
          <a:r>
            <a:rPr lang="zh-CN" b="1" dirty="0"/>
            <a:t>、斯坦福大学、纽约大学、哥伦比亚大学的数据科学及相关课程</a:t>
          </a:r>
          <a:endParaRPr lang="zh-CN" dirty="0"/>
        </a:p>
      </dgm:t>
    </dgm:pt>
    <dgm:pt modelId="{924CD52E-3331-4AA8-826B-0610608B4C2F}" type="parTrans" cxnId="{907EB301-722F-48DF-93FC-8B2967B32BEB}">
      <dgm:prSet/>
      <dgm:spPr/>
      <dgm:t>
        <a:bodyPr/>
        <a:lstStyle/>
        <a:p>
          <a:endParaRPr lang="zh-CN" altLang="en-US"/>
        </a:p>
      </dgm:t>
    </dgm:pt>
    <dgm:pt modelId="{C1A5F7B2-991F-4EE6-9C3C-C83A649375D4}" type="sibTrans" cxnId="{907EB301-722F-48DF-93FC-8B2967B32BEB}">
      <dgm:prSet/>
      <dgm:spPr/>
      <dgm:t>
        <a:bodyPr/>
        <a:lstStyle/>
        <a:p>
          <a:endParaRPr lang="zh-CN" altLang="en-US"/>
        </a:p>
      </dgm:t>
    </dgm:pt>
    <dgm:pt modelId="{A69DE4A5-89C3-451C-A283-12D89BE3DA48}">
      <dgm:prSet/>
      <dgm:spPr/>
      <dgm:t>
        <a:bodyPr/>
        <a:lstStyle/>
        <a:p>
          <a:pPr rtl="0"/>
          <a:r>
            <a:rPr lang="zh-CN" b="1" dirty="0"/>
            <a:t>硕士学位项目</a:t>
          </a:r>
          <a:endParaRPr lang="en-US" b="1" dirty="0"/>
        </a:p>
      </dgm:t>
    </dgm:pt>
    <dgm:pt modelId="{246DC72B-90D9-4FE0-8C1C-FB02880D4244}" type="parTrans" cxnId="{5C468D15-D719-40CF-B2BD-7614A6F6EB54}">
      <dgm:prSet/>
      <dgm:spPr/>
      <dgm:t>
        <a:bodyPr/>
        <a:lstStyle/>
        <a:p>
          <a:endParaRPr lang="zh-CN" altLang="en-US"/>
        </a:p>
      </dgm:t>
    </dgm:pt>
    <dgm:pt modelId="{1F542AD7-D5C1-4707-AE32-CC7EBE5B6113}" type="sibTrans" cxnId="{5C468D15-D719-40CF-B2BD-7614A6F6EB54}">
      <dgm:prSet/>
      <dgm:spPr/>
      <dgm:t>
        <a:bodyPr/>
        <a:lstStyle/>
        <a:p>
          <a:endParaRPr lang="zh-CN" altLang="en-US"/>
        </a:p>
      </dgm:t>
    </dgm:pt>
    <dgm:pt modelId="{C0A87656-1317-4380-A504-C888549AAB64}">
      <dgm:prSet/>
      <dgm:spPr/>
      <dgm:t>
        <a:bodyPr/>
        <a:lstStyle/>
        <a:p>
          <a:pPr rtl="0"/>
          <a:r>
            <a:rPr lang="zh-CN" b="1" dirty="0"/>
            <a:t>卡内基</a:t>
          </a:r>
          <a:r>
            <a:rPr lang="en-US" b="1" dirty="0"/>
            <a:t>-</a:t>
          </a:r>
          <a:r>
            <a:rPr lang="zh-CN" b="1" dirty="0"/>
            <a:t>梅隆大学、</a:t>
          </a:r>
          <a:r>
            <a:rPr lang="zh-CN" b="1"/>
            <a:t>斯坦福大学、</a:t>
          </a:r>
          <a:r>
            <a:rPr lang="zh-CN" altLang="en-US" b="1"/>
            <a:t>布朗大学、</a:t>
          </a:r>
          <a:r>
            <a:rPr lang="zh-CN" b="1"/>
            <a:t>纽约大学</a:t>
          </a:r>
          <a:r>
            <a:rPr lang="zh-CN" b="1" dirty="0"/>
            <a:t>、加州大学伯克利分校、旧金山大学、哥伦比亚大学、佐治亚理工学院、伊利诺伊理工学院、马里兰大学和印第安纳大学等学校开设的数据科学硕士学位课程</a:t>
          </a:r>
          <a:endParaRPr lang="zh-CN" dirty="0"/>
        </a:p>
      </dgm:t>
    </dgm:pt>
    <dgm:pt modelId="{11791385-5DFA-47AF-98B3-5CC127DA8354}" type="parTrans" cxnId="{94B5466D-F8AE-4E14-9BF4-286DFF20FEBF}">
      <dgm:prSet/>
      <dgm:spPr/>
      <dgm:t>
        <a:bodyPr/>
        <a:lstStyle/>
        <a:p>
          <a:endParaRPr lang="zh-CN" altLang="en-US"/>
        </a:p>
      </dgm:t>
    </dgm:pt>
    <dgm:pt modelId="{C8F1B16B-7B71-4952-8B7E-78323223B2F6}" type="sibTrans" cxnId="{94B5466D-F8AE-4E14-9BF4-286DFF20FEBF}">
      <dgm:prSet/>
      <dgm:spPr/>
      <dgm:t>
        <a:bodyPr/>
        <a:lstStyle/>
        <a:p>
          <a:endParaRPr lang="zh-CN" altLang="en-US"/>
        </a:p>
      </dgm:t>
    </dgm:pt>
    <dgm:pt modelId="{0FAEBE8E-F469-4804-BB03-47089755F300}" type="pres">
      <dgm:prSet presAssocID="{E7E8FC7C-74BA-45C4-85A8-24DD0C65F62D}" presName="linear" presStyleCnt="0">
        <dgm:presLayoutVars>
          <dgm:animLvl val="lvl"/>
          <dgm:resizeHandles val="exact"/>
        </dgm:presLayoutVars>
      </dgm:prSet>
      <dgm:spPr/>
      <dgm:t>
        <a:bodyPr/>
        <a:lstStyle/>
        <a:p>
          <a:endParaRPr lang="zh-CN" altLang="en-US"/>
        </a:p>
      </dgm:t>
    </dgm:pt>
    <dgm:pt modelId="{796B33D6-B377-471F-90BD-9151575ABF33}" type="pres">
      <dgm:prSet presAssocID="{A632306B-AB98-4E26-BAD2-C33BF0428569}" presName="parentText" presStyleLbl="node1" presStyleIdx="0" presStyleCnt="2">
        <dgm:presLayoutVars>
          <dgm:chMax val="0"/>
          <dgm:bulletEnabled val="1"/>
        </dgm:presLayoutVars>
      </dgm:prSet>
      <dgm:spPr/>
      <dgm:t>
        <a:bodyPr/>
        <a:lstStyle/>
        <a:p>
          <a:endParaRPr lang="zh-CN" altLang="en-US"/>
        </a:p>
      </dgm:t>
    </dgm:pt>
    <dgm:pt modelId="{CEEF89FD-9D64-4FE7-A661-6B32D5E2DBDE}" type="pres">
      <dgm:prSet presAssocID="{A632306B-AB98-4E26-BAD2-C33BF0428569}" presName="childText" presStyleLbl="revTx" presStyleIdx="0" presStyleCnt="2">
        <dgm:presLayoutVars>
          <dgm:bulletEnabled val="1"/>
        </dgm:presLayoutVars>
      </dgm:prSet>
      <dgm:spPr/>
      <dgm:t>
        <a:bodyPr/>
        <a:lstStyle/>
        <a:p>
          <a:endParaRPr lang="zh-CN" altLang="en-US"/>
        </a:p>
      </dgm:t>
    </dgm:pt>
    <dgm:pt modelId="{2DE53131-E9EE-4E20-8218-9018C3FA5177}" type="pres">
      <dgm:prSet presAssocID="{A69DE4A5-89C3-451C-A283-12D89BE3DA48}" presName="parentText" presStyleLbl="node1" presStyleIdx="1" presStyleCnt="2">
        <dgm:presLayoutVars>
          <dgm:chMax val="0"/>
          <dgm:bulletEnabled val="1"/>
        </dgm:presLayoutVars>
      </dgm:prSet>
      <dgm:spPr/>
      <dgm:t>
        <a:bodyPr/>
        <a:lstStyle/>
        <a:p>
          <a:endParaRPr lang="zh-CN" altLang="en-US"/>
        </a:p>
      </dgm:t>
    </dgm:pt>
    <dgm:pt modelId="{3CD224C7-BA77-494C-933A-696EBC6587BA}" type="pres">
      <dgm:prSet presAssocID="{A69DE4A5-89C3-451C-A283-12D89BE3DA48}" presName="childText" presStyleLbl="revTx" presStyleIdx="1" presStyleCnt="2">
        <dgm:presLayoutVars>
          <dgm:bulletEnabled val="1"/>
        </dgm:presLayoutVars>
      </dgm:prSet>
      <dgm:spPr/>
      <dgm:t>
        <a:bodyPr/>
        <a:lstStyle/>
        <a:p>
          <a:endParaRPr lang="zh-CN" altLang="en-US"/>
        </a:p>
      </dgm:t>
    </dgm:pt>
  </dgm:ptLst>
  <dgm:cxnLst>
    <dgm:cxn modelId="{907EB301-722F-48DF-93FC-8B2967B32BEB}" srcId="{A632306B-AB98-4E26-BAD2-C33BF0428569}" destId="{5FDDA922-BE2C-4304-9738-E60181CA32BD}" srcOrd="1" destOrd="0" parTransId="{924CD52E-3331-4AA8-826B-0610608B4C2F}" sibTransId="{C1A5F7B2-991F-4EE6-9C3C-C83A649375D4}"/>
    <dgm:cxn modelId="{844E42D1-0207-4D0E-AFE2-2DD93C935EEC}" srcId="{E7E8FC7C-74BA-45C4-85A8-24DD0C65F62D}" destId="{A632306B-AB98-4E26-BAD2-C33BF0428569}" srcOrd="0" destOrd="0" parTransId="{B48BB9E2-A2F5-416C-B991-C0276548A6D9}" sibTransId="{C25D845B-F911-48CC-879E-123E8A0CE822}"/>
    <dgm:cxn modelId="{35E3A0BC-15BB-4151-BEB4-63A56FD665A8}" type="presOf" srcId="{A632306B-AB98-4E26-BAD2-C33BF0428569}" destId="{796B33D6-B377-471F-90BD-9151575ABF33}" srcOrd="0" destOrd="0" presId="urn:microsoft.com/office/officeart/2005/8/layout/vList2"/>
    <dgm:cxn modelId="{2D61B825-A45B-4CF9-B136-2BC071321CEB}" type="presOf" srcId="{E7E8FC7C-74BA-45C4-85A8-24DD0C65F62D}" destId="{0FAEBE8E-F469-4804-BB03-47089755F300}" srcOrd="0" destOrd="0" presId="urn:microsoft.com/office/officeart/2005/8/layout/vList2"/>
    <dgm:cxn modelId="{5C468D15-D719-40CF-B2BD-7614A6F6EB54}" srcId="{E7E8FC7C-74BA-45C4-85A8-24DD0C65F62D}" destId="{A69DE4A5-89C3-451C-A283-12D89BE3DA48}" srcOrd="1" destOrd="0" parTransId="{246DC72B-90D9-4FE0-8C1C-FB02880D4244}" sibTransId="{1F542AD7-D5C1-4707-AE32-CC7EBE5B6113}"/>
    <dgm:cxn modelId="{D530137F-175C-42EA-9B53-2B7E078C9951}" type="presOf" srcId="{A69DE4A5-89C3-451C-A283-12D89BE3DA48}" destId="{2DE53131-E9EE-4E20-8218-9018C3FA5177}" srcOrd="0" destOrd="0" presId="urn:microsoft.com/office/officeart/2005/8/layout/vList2"/>
    <dgm:cxn modelId="{0B27FCFB-943F-4FD0-8669-C15F87DD2778}" type="presOf" srcId="{9BB94DB7-535A-4E49-9D9E-25DBFBDE7399}" destId="{CEEF89FD-9D64-4FE7-A661-6B32D5E2DBDE}" srcOrd="0" destOrd="0" presId="urn:microsoft.com/office/officeart/2005/8/layout/vList2"/>
    <dgm:cxn modelId="{4E6BD36E-4EEB-411E-A2D4-7F68B3AFC136}" type="presOf" srcId="{5FDDA922-BE2C-4304-9738-E60181CA32BD}" destId="{CEEF89FD-9D64-4FE7-A661-6B32D5E2DBDE}" srcOrd="0" destOrd="1" presId="urn:microsoft.com/office/officeart/2005/8/layout/vList2"/>
    <dgm:cxn modelId="{5C803CCC-C01A-4B02-BF62-EBFDA9F72744}" srcId="{A632306B-AB98-4E26-BAD2-C33BF0428569}" destId="{9BB94DB7-535A-4E49-9D9E-25DBFBDE7399}" srcOrd="0" destOrd="0" parTransId="{398099AC-53EC-4C63-B43C-82E8E30B4692}" sibTransId="{F4936F7A-9D15-4416-86F5-31F6637F6DEF}"/>
    <dgm:cxn modelId="{94B5466D-F8AE-4E14-9BF4-286DFF20FEBF}" srcId="{A69DE4A5-89C3-451C-A283-12D89BE3DA48}" destId="{C0A87656-1317-4380-A504-C888549AAB64}" srcOrd="0" destOrd="0" parTransId="{11791385-5DFA-47AF-98B3-5CC127DA8354}" sibTransId="{C8F1B16B-7B71-4952-8B7E-78323223B2F6}"/>
    <dgm:cxn modelId="{E1523785-FED6-4D03-8E8C-3F37EA9AE781}" type="presOf" srcId="{C0A87656-1317-4380-A504-C888549AAB64}" destId="{3CD224C7-BA77-494C-933A-696EBC6587BA}" srcOrd="0" destOrd="0" presId="urn:microsoft.com/office/officeart/2005/8/layout/vList2"/>
    <dgm:cxn modelId="{4143B228-FEE7-4BA3-88E9-284D8FA90E9F}" type="presParOf" srcId="{0FAEBE8E-F469-4804-BB03-47089755F300}" destId="{796B33D6-B377-471F-90BD-9151575ABF33}" srcOrd="0" destOrd="0" presId="urn:microsoft.com/office/officeart/2005/8/layout/vList2"/>
    <dgm:cxn modelId="{3551600E-21A1-466A-9325-99C604935B43}" type="presParOf" srcId="{0FAEBE8E-F469-4804-BB03-47089755F300}" destId="{CEEF89FD-9D64-4FE7-A661-6B32D5E2DBDE}" srcOrd="1" destOrd="0" presId="urn:microsoft.com/office/officeart/2005/8/layout/vList2"/>
    <dgm:cxn modelId="{45061F9B-8640-491D-BEFA-579C4482BC46}" type="presParOf" srcId="{0FAEBE8E-F469-4804-BB03-47089755F300}" destId="{2DE53131-E9EE-4E20-8218-9018C3FA5177}" srcOrd="2" destOrd="0" presId="urn:microsoft.com/office/officeart/2005/8/layout/vList2"/>
    <dgm:cxn modelId="{82754EAF-8C68-4BCD-ACF6-A3C11AC3D174}" type="presParOf" srcId="{0FAEBE8E-F469-4804-BB03-47089755F300}" destId="{3CD224C7-BA77-494C-933A-696EBC6587B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F01043-8169-4672-B0FC-F00798BA663E}"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AF5E3BDC-3A6D-4FE6-9BC0-833EF25142D8}">
      <dgm:prSet/>
      <dgm:spPr/>
      <dgm:t>
        <a:bodyPr/>
        <a:lstStyle/>
        <a:p>
          <a:pPr rtl="0"/>
          <a:r>
            <a:rPr lang="zh-CN" b="1" dirty="0"/>
            <a:t>专家学者</a:t>
          </a:r>
          <a:endParaRPr lang="en-US" b="1" dirty="0"/>
        </a:p>
      </dgm:t>
    </dgm:pt>
    <dgm:pt modelId="{1DF7A1D2-4474-45DA-877E-B84A3DFDAA53}" type="parTrans" cxnId="{153437E6-F43C-472B-B98E-7F72F8653158}">
      <dgm:prSet/>
      <dgm:spPr/>
      <dgm:t>
        <a:bodyPr/>
        <a:lstStyle/>
        <a:p>
          <a:endParaRPr lang="zh-CN" altLang="en-US"/>
        </a:p>
      </dgm:t>
    </dgm:pt>
    <dgm:pt modelId="{62EAE10C-A38F-443C-B70C-8E9D804A4C46}" type="sibTrans" cxnId="{153437E6-F43C-472B-B98E-7F72F8653158}">
      <dgm:prSet/>
      <dgm:spPr/>
      <dgm:t>
        <a:bodyPr/>
        <a:lstStyle/>
        <a:p>
          <a:endParaRPr lang="zh-CN" altLang="en-US"/>
        </a:p>
      </dgm:t>
    </dgm:pt>
    <dgm:pt modelId="{71957047-9D3C-4E02-B812-58BBB9AF334A}">
      <dgm:prSet/>
      <dgm:spPr/>
      <dgm:t>
        <a:bodyPr/>
        <a:lstStyle/>
        <a:p>
          <a:pPr rtl="0"/>
          <a:r>
            <a:rPr lang="en-US" b="1" dirty="0"/>
            <a:t>Alex </a:t>
          </a:r>
          <a:r>
            <a:rPr lang="zh-CN" b="1" dirty="0"/>
            <a:t>（</a:t>
          </a:r>
          <a:r>
            <a:rPr lang="en-US" b="1" dirty="0"/>
            <a:t>Sandy</a:t>
          </a:r>
          <a:r>
            <a:rPr lang="zh-CN" b="1" dirty="0"/>
            <a:t>） </a:t>
          </a:r>
          <a:r>
            <a:rPr lang="en-US" b="1" dirty="0" err="1"/>
            <a:t>Pentland</a:t>
          </a:r>
          <a:r>
            <a:rPr lang="zh-CN" b="1" dirty="0"/>
            <a:t>（</a:t>
          </a:r>
          <a:r>
            <a:rPr lang="en-US" b="1" dirty="0"/>
            <a:t>MIT</a:t>
          </a:r>
          <a:r>
            <a:rPr lang="zh-CN" b="1" dirty="0"/>
            <a:t>教授机器学习、人工智能与人类计算领域的知名科学家）</a:t>
          </a:r>
          <a:endParaRPr lang="zh-CN" dirty="0"/>
        </a:p>
      </dgm:t>
    </dgm:pt>
    <dgm:pt modelId="{5ACC604A-5ABA-4C4A-A88E-18C1B0206E66}" type="parTrans" cxnId="{6B6FADB8-F0DB-4EC1-8CC7-685C0CEA314C}">
      <dgm:prSet/>
      <dgm:spPr/>
      <dgm:t>
        <a:bodyPr/>
        <a:lstStyle/>
        <a:p>
          <a:endParaRPr lang="zh-CN" altLang="en-US"/>
        </a:p>
      </dgm:t>
    </dgm:pt>
    <dgm:pt modelId="{CCD52001-5831-428E-98FD-2084209A0B9C}" type="sibTrans" cxnId="{6B6FADB8-F0DB-4EC1-8CC7-685C0CEA314C}">
      <dgm:prSet/>
      <dgm:spPr/>
      <dgm:t>
        <a:bodyPr/>
        <a:lstStyle/>
        <a:p>
          <a:endParaRPr lang="zh-CN" altLang="en-US"/>
        </a:p>
      </dgm:t>
    </dgm:pt>
    <dgm:pt modelId="{2B65ABDC-01E3-4DA8-AE80-D2C1BDEA8E04}">
      <dgm:prSet/>
      <dgm:spPr/>
      <dgm:t>
        <a:bodyPr/>
        <a:lstStyle/>
        <a:p>
          <a:pPr rtl="0"/>
          <a:r>
            <a:rPr lang="en-US" b="1" dirty="0"/>
            <a:t>DJ </a:t>
          </a:r>
          <a:r>
            <a:rPr lang="en-US" b="1" dirty="0" err="1"/>
            <a:t>Patil</a:t>
          </a:r>
          <a:r>
            <a:rPr lang="zh-CN" b="1" dirty="0"/>
            <a:t>（白宫首席数据科学家）</a:t>
          </a:r>
          <a:endParaRPr lang="zh-CN" dirty="0"/>
        </a:p>
      </dgm:t>
    </dgm:pt>
    <dgm:pt modelId="{D4D174C0-60E9-4EDC-9F10-D1CC8A7B0558}" type="parTrans" cxnId="{BC6885E0-F34F-42B3-ADFB-4AE7BB06C4AD}">
      <dgm:prSet/>
      <dgm:spPr/>
    </dgm:pt>
    <dgm:pt modelId="{D6AF3DB4-C520-4A77-A6B2-906B1F5DF1E6}" type="sibTrans" cxnId="{BC6885E0-F34F-42B3-ADFB-4AE7BB06C4AD}">
      <dgm:prSet/>
      <dgm:spPr/>
    </dgm:pt>
    <dgm:pt modelId="{ECDD01CA-7D7B-437A-A68E-99DABBE76DA5}">
      <dgm:prSet/>
      <dgm:spPr/>
      <dgm:t>
        <a:bodyPr/>
        <a:lstStyle/>
        <a:p>
          <a:pPr rtl="0"/>
          <a:r>
            <a:rPr lang="en-US" b="1" dirty="0"/>
            <a:t>Carlos </a:t>
          </a:r>
          <a:r>
            <a:rPr lang="en-US" b="1" dirty="0" err="1"/>
            <a:t>Somohano</a:t>
          </a:r>
          <a:r>
            <a:rPr lang="en-US" b="1" dirty="0"/>
            <a:t>(Data Science London</a:t>
          </a:r>
          <a:r>
            <a:rPr lang="zh-CN" b="1" dirty="0"/>
            <a:t>的创始人之一</a:t>
          </a:r>
          <a:r>
            <a:rPr lang="en-US" b="1" dirty="0"/>
            <a:t>)</a:t>
          </a:r>
          <a:endParaRPr lang="zh-CN" dirty="0"/>
        </a:p>
      </dgm:t>
    </dgm:pt>
    <dgm:pt modelId="{B01A7ACE-8338-42F2-BA6F-E4D15221665A}" type="parTrans" cxnId="{B64369B9-928A-43E4-99B8-98FCB2A4B306}">
      <dgm:prSet/>
      <dgm:spPr/>
    </dgm:pt>
    <dgm:pt modelId="{D2890098-623F-458B-A579-5B0CB591305A}" type="sibTrans" cxnId="{B64369B9-928A-43E4-99B8-98FCB2A4B306}">
      <dgm:prSet/>
      <dgm:spPr/>
    </dgm:pt>
    <dgm:pt modelId="{96898C0F-3CAA-4D3A-8A8E-2133EC479EA2}">
      <dgm:prSet/>
      <dgm:spPr/>
      <dgm:t>
        <a:bodyPr/>
        <a:lstStyle/>
        <a:p>
          <a:pPr rtl="0"/>
          <a:r>
            <a:rPr lang="en-US" b="1" dirty="0"/>
            <a:t>Monica </a:t>
          </a:r>
          <a:r>
            <a:rPr lang="en-US" b="1" dirty="0" err="1"/>
            <a:t>Rogati</a:t>
          </a:r>
          <a:r>
            <a:rPr lang="zh-CN" b="1" dirty="0"/>
            <a:t>（</a:t>
          </a:r>
          <a:r>
            <a:rPr lang="en-US" b="1" dirty="0"/>
            <a:t>LinkedIn </a:t>
          </a:r>
          <a:r>
            <a:rPr lang="zh-CN" b="1" dirty="0"/>
            <a:t>高级数据科学家）</a:t>
          </a:r>
          <a:endParaRPr lang="zh-CN" dirty="0"/>
        </a:p>
      </dgm:t>
    </dgm:pt>
    <dgm:pt modelId="{044BE9ED-71E9-4D88-87C5-D710EADE2601}" type="parTrans" cxnId="{78C01380-71B0-4A3F-A6F3-4E340DC81BD0}">
      <dgm:prSet/>
      <dgm:spPr/>
    </dgm:pt>
    <dgm:pt modelId="{821626DA-D0C6-4685-A027-428DB5434DEE}" type="sibTrans" cxnId="{78C01380-71B0-4A3F-A6F3-4E340DC81BD0}">
      <dgm:prSet/>
      <dgm:spPr/>
    </dgm:pt>
    <dgm:pt modelId="{D6176BAD-000C-4339-8DE0-C01096BDEDC4}">
      <dgm:prSet/>
      <dgm:spPr/>
      <dgm:t>
        <a:bodyPr/>
        <a:lstStyle/>
        <a:p>
          <a:pPr rtl="0"/>
          <a:r>
            <a:rPr lang="en-US" b="1" dirty="0"/>
            <a:t>Sergey </a:t>
          </a:r>
          <a:r>
            <a:rPr lang="en-US" b="1" dirty="0" err="1"/>
            <a:t>Yurgenson</a:t>
          </a:r>
          <a:r>
            <a:rPr lang="zh-CN" b="1" dirty="0"/>
            <a:t>（哈佛教授）</a:t>
          </a:r>
          <a:endParaRPr lang="zh-CN" dirty="0"/>
        </a:p>
      </dgm:t>
    </dgm:pt>
    <dgm:pt modelId="{4358B95B-295C-4B10-BD57-320269D230BE}" type="parTrans" cxnId="{6660E586-4765-4C19-8041-92DC2176AE63}">
      <dgm:prSet/>
      <dgm:spPr/>
    </dgm:pt>
    <dgm:pt modelId="{83FD80A7-17E0-4C89-AA1D-CDB985F6843F}" type="sibTrans" cxnId="{6660E586-4765-4C19-8041-92DC2176AE63}">
      <dgm:prSet/>
      <dgm:spPr/>
    </dgm:pt>
    <dgm:pt modelId="{36E9AEB1-C0F3-4DDC-BE0B-75192891C5A7}">
      <dgm:prSet/>
      <dgm:spPr/>
      <dgm:t>
        <a:bodyPr/>
        <a:lstStyle/>
        <a:p>
          <a:pPr rtl="0"/>
          <a:r>
            <a:rPr lang="en-US" b="1" dirty="0"/>
            <a:t>Kirk Borne</a:t>
          </a:r>
          <a:r>
            <a:rPr lang="zh-CN" b="1" dirty="0"/>
            <a:t>（</a:t>
          </a:r>
          <a:r>
            <a:rPr lang="en-US" b="1" dirty="0"/>
            <a:t>2014</a:t>
          </a:r>
          <a:r>
            <a:rPr lang="zh-CN" b="1" dirty="0"/>
            <a:t>年被评为</a:t>
          </a:r>
          <a:r>
            <a:rPr lang="en-US" b="1" dirty="0"/>
            <a:t>IBM</a:t>
          </a:r>
          <a:r>
            <a:rPr lang="zh-CN" b="1" dirty="0"/>
            <a:t>大数据与分析英雄）</a:t>
          </a:r>
          <a:endParaRPr lang="zh-CN" dirty="0"/>
        </a:p>
      </dgm:t>
    </dgm:pt>
    <dgm:pt modelId="{8C55DE95-177F-4429-A859-C889AF945E15}" type="parTrans" cxnId="{F1432870-97B5-4424-8641-D6AEF83F02A7}">
      <dgm:prSet/>
      <dgm:spPr/>
    </dgm:pt>
    <dgm:pt modelId="{35BCFA69-DE66-4D8D-9380-AB16B72C20B0}" type="sibTrans" cxnId="{F1432870-97B5-4424-8641-D6AEF83F02A7}">
      <dgm:prSet/>
      <dgm:spPr/>
    </dgm:pt>
    <dgm:pt modelId="{F85F7E14-7761-4644-9107-17549C325348}">
      <dgm:prSet/>
      <dgm:spPr/>
      <dgm:t>
        <a:bodyPr/>
        <a:lstStyle/>
        <a:p>
          <a:pPr rtl="0"/>
          <a:r>
            <a:rPr lang="en-US" b="1" dirty="0"/>
            <a:t>Hilary Mason</a:t>
          </a:r>
          <a:r>
            <a:rPr lang="zh-CN" b="1" dirty="0"/>
            <a:t>（</a:t>
          </a:r>
          <a:r>
            <a:rPr lang="en-US" b="1" dirty="0"/>
            <a:t>Fast Forward Labs</a:t>
          </a:r>
          <a:r>
            <a:rPr lang="zh-CN" b="1" dirty="0"/>
            <a:t>发起人，知名学者）</a:t>
          </a:r>
          <a:endParaRPr lang="zh-CN" dirty="0"/>
        </a:p>
      </dgm:t>
    </dgm:pt>
    <dgm:pt modelId="{0E0ABF4E-B8D1-490D-AE11-3DEFCBF78A33}" type="parTrans" cxnId="{AD3A948F-6820-45A7-B1A9-F8D714BA3879}">
      <dgm:prSet/>
      <dgm:spPr/>
    </dgm:pt>
    <dgm:pt modelId="{33C5F463-B009-4216-8C15-E7C94F4F1F8E}" type="sibTrans" cxnId="{AD3A948F-6820-45A7-B1A9-F8D714BA3879}">
      <dgm:prSet/>
      <dgm:spPr/>
    </dgm:pt>
    <dgm:pt modelId="{756FF44B-5CFF-49F8-AF9D-A9814589A604}">
      <dgm:prSet/>
      <dgm:spPr/>
      <dgm:t>
        <a:bodyPr/>
        <a:lstStyle/>
        <a:p>
          <a:pPr rtl="0"/>
          <a:r>
            <a:rPr lang="en-US" b="1" dirty="0" err="1"/>
            <a:t>Yann</a:t>
          </a:r>
          <a:r>
            <a:rPr lang="en-US" b="1" dirty="0"/>
            <a:t> </a:t>
          </a:r>
          <a:r>
            <a:rPr lang="en-US" b="1" dirty="0" err="1"/>
            <a:t>Lecun</a:t>
          </a:r>
          <a:r>
            <a:rPr lang="zh-CN" b="1" dirty="0"/>
            <a:t>（纽约大学数据科学中心的负责人）</a:t>
          </a:r>
          <a:endParaRPr lang="zh-CN" dirty="0"/>
        </a:p>
      </dgm:t>
    </dgm:pt>
    <dgm:pt modelId="{4F60C6D9-8AE7-4F5F-A888-ABBDE1493E89}" type="parTrans" cxnId="{FD03C1B7-8179-4A3B-8721-767488196FAD}">
      <dgm:prSet/>
      <dgm:spPr/>
    </dgm:pt>
    <dgm:pt modelId="{AE925D18-576A-4A27-9940-7145E8E14EE0}" type="sibTrans" cxnId="{FD03C1B7-8179-4A3B-8721-767488196FAD}">
      <dgm:prSet/>
      <dgm:spPr/>
    </dgm:pt>
    <dgm:pt modelId="{38392AB8-2EE4-4A8D-B42E-17036F461793}">
      <dgm:prSet/>
      <dgm:spPr/>
      <dgm:t>
        <a:bodyPr/>
        <a:lstStyle/>
        <a:p>
          <a:pPr rtl="0"/>
          <a:r>
            <a:rPr lang="en-US" b="1" dirty="0"/>
            <a:t>Jeff </a:t>
          </a:r>
          <a:r>
            <a:rPr lang="en-US" b="1" dirty="0" err="1"/>
            <a:t>Hammerbacher</a:t>
          </a:r>
          <a:r>
            <a:rPr lang="zh-CN" b="1" dirty="0"/>
            <a:t>（在</a:t>
          </a:r>
          <a:r>
            <a:rPr lang="en-US" b="1" dirty="0" err="1"/>
            <a:t>Facebook</a:t>
          </a:r>
          <a:r>
            <a:rPr lang="zh-CN" b="1" dirty="0"/>
            <a:t>带领过数据团队）</a:t>
          </a:r>
          <a:endParaRPr lang="zh-CN" dirty="0"/>
        </a:p>
      </dgm:t>
    </dgm:pt>
    <dgm:pt modelId="{0385E6FD-B896-4BF1-90AE-7FDFC3788E68}" type="parTrans" cxnId="{71A0671D-FB11-4701-BE56-A0299B3F3189}">
      <dgm:prSet/>
      <dgm:spPr/>
    </dgm:pt>
    <dgm:pt modelId="{875D938B-DC52-40D3-8D1C-287CF972DE97}" type="sibTrans" cxnId="{71A0671D-FB11-4701-BE56-A0299B3F3189}">
      <dgm:prSet/>
      <dgm:spPr/>
    </dgm:pt>
    <dgm:pt modelId="{E8C06E00-9391-4B49-874D-204D88D7295A}">
      <dgm:prSet/>
      <dgm:spPr/>
      <dgm:t>
        <a:bodyPr/>
        <a:lstStyle/>
        <a:p>
          <a:pPr rtl="0"/>
          <a:r>
            <a:rPr lang="en-US" b="1" dirty="0"/>
            <a:t>Jeremy </a:t>
          </a:r>
          <a:r>
            <a:rPr lang="en-US" b="1" dirty="0" err="1"/>
            <a:t>Achin</a:t>
          </a:r>
          <a:r>
            <a:rPr lang="zh-CN" b="1" dirty="0"/>
            <a:t>（</a:t>
          </a:r>
          <a:r>
            <a:rPr lang="en-US" b="1" dirty="0"/>
            <a:t>Data Robot</a:t>
          </a:r>
          <a:r>
            <a:rPr lang="zh-CN" b="1" dirty="0"/>
            <a:t>创始人）</a:t>
          </a:r>
          <a:endParaRPr lang="zh-CN" dirty="0"/>
        </a:p>
      </dgm:t>
    </dgm:pt>
    <dgm:pt modelId="{7EB43D35-1D41-45B8-B868-9E05851114AF}" type="parTrans" cxnId="{FEB79F33-40C8-4E25-AD91-654082AFE46A}">
      <dgm:prSet/>
      <dgm:spPr/>
    </dgm:pt>
    <dgm:pt modelId="{F9361B7B-ABA8-472A-A19C-FD49D9A61428}" type="sibTrans" cxnId="{FEB79F33-40C8-4E25-AD91-654082AFE46A}">
      <dgm:prSet/>
      <dgm:spPr/>
    </dgm:pt>
    <dgm:pt modelId="{4E093092-8785-47DF-BDBB-7E5C47CBCD47}">
      <dgm:prSet/>
      <dgm:spPr/>
      <dgm:t>
        <a:bodyPr/>
        <a:lstStyle/>
        <a:p>
          <a:pPr rtl="0"/>
          <a:r>
            <a:rPr lang="en-US" b="1" dirty="0"/>
            <a:t>Carla Gentry</a:t>
          </a:r>
          <a:r>
            <a:rPr lang="zh-CN" b="1" dirty="0"/>
            <a:t>（</a:t>
          </a:r>
          <a:r>
            <a:rPr lang="en-US" b="1" dirty="0"/>
            <a:t>Analytical Solution</a:t>
          </a:r>
          <a:r>
            <a:rPr lang="zh-CN" b="1" dirty="0"/>
            <a:t>的数据科学家）</a:t>
          </a:r>
          <a:endParaRPr lang="zh-CN" dirty="0"/>
        </a:p>
      </dgm:t>
    </dgm:pt>
    <dgm:pt modelId="{958E0370-DD02-447A-A648-F3C72C0B48D7}" type="parTrans" cxnId="{6C70B417-510B-4AF4-AE4A-989440C2058A}">
      <dgm:prSet/>
      <dgm:spPr/>
    </dgm:pt>
    <dgm:pt modelId="{3E470572-B95C-4748-B666-2F50C828FBCE}" type="sibTrans" cxnId="{6C70B417-510B-4AF4-AE4A-989440C2058A}">
      <dgm:prSet/>
      <dgm:spPr/>
    </dgm:pt>
    <dgm:pt modelId="{B29195D7-648F-483A-AED3-84660E3DA42A}">
      <dgm:prSet/>
      <dgm:spPr/>
      <dgm:t>
        <a:bodyPr/>
        <a:lstStyle/>
        <a:p>
          <a:pPr rtl="0"/>
          <a:r>
            <a:rPr lang="zh-CN" b="1" dirty="0"/>
            <a:t>朝乐门（国内第一部系统阐述数据科学专著的作者）</a:t>
          </a:r>
          <a:endParaRPr lang="zh-CN" dirty="0"/>
        </a:p>
      </dgm:t>
    </dgm:pt>
    <dgm:pt modelId="{0ECEC6B4-3D45-46E5-97CD-82CB1AC411FC}" type="parTrans" cxnId="{D88FCE51-84AC-4E4D-99FA-21C396AD543A}">
      <dgm:prSet/>
      <dgm:spPr/>
    </dgm:pt>
    <dgm:pt modelId="{6AE2892E-EB44-407C-AC3C-D550AAA6482C}" type="sibTrans" cxnId="{D88FCE51-84AC-4E4D-99FA-21C396AD543A}">
      <dgm:prSet/>
      <dgm:spPr/>
    </dgm:pt>
    <dgm:pt modelId="{A7A2EC81-3295-4D88-93E1-FC48367BA437}" type="pres">
      <dgm:prSet presAssocID="{A4F01043-8169-4672-B0FC-F00798BA663E}" presName="linear" presStyleCnt="0">
        <dgm:presLayoutVars>
          <dgm:animLvl val="lvl"/>
          <dgm:resizeHandles val="exact"/>
        </dgm:presLayoutVars>
      </dgm:prSet>
      <dgm:spPr/>
      <dgm:t>
        <a:bodyPr/>
        <a:lstStyle/>
        <a:p>
          <a:endParaRPr lang="zh-CN" altLang="en-US"/>
        </a:p>
      </dgm:t>
    </dgm:pt>
    <dgm:pt modelId="{DDE13EB7-E633-421A-9906-0147B9C45C34}" type="pres">
      <dgm:prSet presAssocID="{AF5E3BDC-3A6D-4FE6-9BC0-833EF25142D8}" presName="parentText" presStyleLbl="node1" presStyleIdx="0" presStyleCnt="1">
        <dgm:presLayoutVars>
          <dgm:chMax val="0"/>
          <dgm:bulletEnabled val="1"/>
        </dgm:presLayoutVars>
      </dgm:prSet>
      <dgm:spPr/>
      <dgm:t>
        <a:bodyPr/>
        <a:lstStyle/>
        <a:p>
          <a:endParaRPr lang="zh-CN" altLang="en-US"/>
        </a:p>
      </dgm:t>
    </dgm:pt>
    <dgm:pt modelId="{705F727D-DD87-44B1-B324-99CB4210255E}" type="pres">
      <dgm:prSet presAssocID="{AF5E3BDC-3A6D-4FE6-9BC0-833EF25142D8}" presName="childText" presStyleLbl="revTx" presStyleIdx="0" presStyleCnt="1">
        <dgm:presLayoutVars>
          <dgm:bulletEnabled val="1"/>
        </dgm:presLayoutVars>
      </dgm:prSet>
      <dgm:spPr/>
      <dgm:t>
        <a:bodyPr/>
        <a:lstStyle/>
        <a:p>
          <a:endParaRPr lang="zh-CN" altLang="en-US"/>
        </a:p>
      </dgm:t>
    </dgm:pt>
  </dgm:ptLst>
  <dgm:cxnLst>
    <dgm:cxn modelId="{EE4E601A-4C43-4E57-A556-0081C5DF846C}" type="presOf" srcId="{B29195D7-648F-483A-AED3-84660E3DA42A}" destId="{705F727D-DD87-44B1-B324-99CB4210255E}" srcOrd="0" destOrd="11" presId="urn:microsoft.com/office/officeart/2005/8/layout/vList2"/>
    <dgm:cxn modelId="{D81C8D62-54A2-491E-AF7F-707A69ABF5DD}" type="presOf" srcId="{F85F7E14-7761-4644-9107-17549C325348}" destId="{705F727D-DD87-44B1-B324-99CB4210255E}" srcOrd="0" destOrd="6" presId="urn:microsoft.com/office/officeart/2005/8/layout/vList2"/>
    <dgm:cxn modelId="{F1432870-97B5-4424-8641-D6AEF83F02A7}" srcId="{AF5E3BDC-3A6D-4FE6-9BC0-833EF25142D8}" destId="{36E9AEB1-C0F3-4DDC-BE0B-75192891C5A7}" srcOrd="5" destOrd="0" parTransId="{8C55DE95-177F-4429-A859-C889AF945E15}" sibTransId="{35BCFA69-DE66-4D8D-9380-AB16B72C20B0}"/>
    <dgm:cxn modelId="{35DDF0C8-92A5-476F-AE3C-CD69E1803333}" type="presOf" srcId="{756FF44B-5CFF-49F8-AF9D-A9814589A604}" destId="{705F727D-DD87-44B1-B324-99CB4210255E}" srcOrd="0" destOrd="7" presId="urn:microsoft.com/office/officeart/2005/8/layout/vList2"/>
    <dgm:cxn modelId="{D7D9582F-5932-436A-BCA2-412010FC3BFB}" type="presOf" srcId="{D6176BAD-000C-4339-8DE0-C01096BDEDC4}" destId="{705F727D-DD87-44B1-B324-99CB4210255E}" srcOrd="0" destOrd="4" presId="urn:microsoft.com/office/officeart/2005/8/layout/vList2"/>
    <dgm:cxn modelId="{A10D08E4-3B8F-4C9B-AFE9-234ED8532D83}" type="presOf" srcId="{2B65ABDC-01E3-4DA8-AE80-D2C1BDEA8E04}" destId="{705F727D-DD87-44B1-B324-99CB4210255E}" srcOrd="0" destOrd="1" presId="urn:microsoft.com/office/officeart/2005/8/layout/vList2"/>
    <dgm:cxn modelId="{D04C8282-1590-41C2-B2DD-4DC19BF20B9C}" type="presOf" srcId="{ECDD01CA-7D7B-437A-A68E-99DABBE76DA5}" destId="{705F727D-DD87-44B1-B324-99CB4210255E}" srcOrd="0" destOrd="2" presId="urn:microsoft.com/office/officeart/2005/8/layout/vList2"/>
    <dgm:cxn modelId="{0D34911F-A1AE-4B70-A119-0ABFDE52B9AB}" type="presOf" srcId="{38392AB8-2EE4-4A8D-B42E-17036F461793}" destId="{705F727D-DD87-44B1-B324-99CB4210255E}" srcOrd="0" destOrd="8" presId="urn:microsoft.com/office/officeart/2005/8/layout/vList2"/>
    <dgm:cxn modelId="{6660E586-4765-4C19-8041-92DC2176AE63}" srcId="{AF5E3BDC-3A6D-4FE6-9BC0-833EF25142D8}" destId="{D6176BAD-000C-4339-8DE0-C01096BDEDC4}" srcOrd="4" destOrd="0" parTransId="{4358B95B-295C-4B10-BD57-320269D230BE}" sibTransId="{83FD80A7-17E0-4C89-AA1D-CDB985F6843F}"/>
    <dgm:cxn modelId="{D88FCE51-84AC-4E4D-99FA-21C396AD543A}" srcId="{AF5E3BDC-3A6D-4FE6-9BC0-833EF25142D8}" destId="{B29195D7-648F-483A-AED3-84660E3DA42A}" srcOrd="11" destOrd="0" parTransId="{0ECEC6B4-3D45-46E5-97CD-82CB1AC411FC}" sibTransId="{6AE2892E-EB44-407C-AC3C-D550AAA6482C}"/>
    <dgm:cxn modelId="{9F8CBFA8-5707-4F9D-B1F2-E377417E7819}" type="presOf" srcId="{4E093092-8785-47DF-BDBB-7E5C47CBCD47}" destId="{705F727D-DD87-44B1-B324-99CB4210255E}" srcOrd="0" destOrd="10" presId="urn:microsoft.com/office/officeart/2005/8/layout/vList2"/>
    <dgm:cxn modelId="{6BABCFDC-DBE3-4D07-92F8-93164EFA54C5}" type="presOf" srcId="{A4F01043-8169-4672-B0FC-F00798BA663E}" destId="{A7A2EC81-3295-4D88-93E1-FC48367BA437}" srcOrd="0" destOrd="0" presId="urn:microsoft.com/office/officeart/2005/8/layout/vList2"/>
    <dgm:cxn modelId="{6C70B417-510B-4AF4-AE4A-989440C2058A}" srcId="{AF5E3BDC-3A6D-4FE6-9BC0-833EF25142D8}" destId="{4E093092-8785-47DF-BDBB-7E5C47CBCD47}" srcOrd="10" destOrd="0" parTransId="{958E0370-DD02-447A-A648-F3C72C0B48D7}" sibTransId="{3E470572-B95C-4748-B666-2F50C828FBCE}"/>
    <dgm:cxn modelId="{FD03C1B7-8179-4A3B-8721-767488196FAD}" srcId="{AF5E3BDC-3A6D-4FE6-9BC0-833EF25142D8}" destId="{756FF44B-5CFF-49F8-AF9D-A9814589A604}" srcOrd="7" destOrd="0" parTransId="{4F60C6D9-8AE7-4F5F-A888-ABBDE1493E89}" sibTransId="{AE925D18-576A-4A27-9940-7145E8E14EE0}"/>
    <dgm:cxn modelId="{FEB79F33-40C8-4E25-AD91-654082AFE46A}" srcId="{AF5E3BDC-3A6D-4FE6-9BC0-833EF25142D8}" destId="{E8C06E00-9391-4B49-874D-204D88D7295A}" srcOrd="9" destOrd="0" parTransId="{7EB43D35-1D41-45B8-B868-9E05851114AF}" sibTransId="{F9361B7B-ABA8-472A-A19C-FD49D9A61428}"/>
    <dgm:cxn modelId="{958700F8-BB21-4E05-8422-372F53E01871}" type="presOf" srcId="{96898C0F-3CAA-4D3A-8A8E-2133EC479EA2}" destId="{705F727D-DD87-44B1-B324-99CB4210255E}" srcOrd="0" destOrd="3" presId="urn:microsoft.com/office/officeart/2005/8/layout/vList2"/>
    <dgm:cxn modelId="{482A58B4-F354-46E4-85B8-E22F80A1F6B7}" type="presOf" srcId="{71957047-9D3C-4E02-B812-58BBB9AF334A}" destId="{705F727D-DD87-44B1-B324-99CB4210255E}" srcOrd="0" destOrd="0" presId="urn:microsoft.com/office/officeart/2005/8/layout/vList2"/>
    <dgm:cxn modelId="{C062AC35-C5A2-4781-95EA-F7A1C795A3ED}" type="presOf" srcId="{E8C06E00-9391-4B49-874D-204D88D7295A}" destId="{705F727D-DD87-44B1-B324-99CB4210255E}" srcOrd="0" destOrd="9" presId="urn:microsoft.com/office/officeart/2005/8/layout/vList2"/>
    <dgm:cxn modelId="{78C01380-71B0-4A3F-A6F3-4E340DC81BD0}" srcId="{AF5E3BDC-3A6D-4FE6-9BC0-833EF25142D8}" destId="{96898C0F-3CAA-4D3A-8A8E-2133EC479EA2}" srcOrd="3" destOrd="0" parTransId="{044BE9ED-71E9-4D88-87C5-D710EADE2601}" sibTransId="{821626DA-D0C6-4685-A027-428DB5434DEE}"/>
    <dgm:cxn modelId="{AD3A948F-6820-45A7-B1A9-F8D714BA3879}" srcId="{AF5E3BDC-3A6D-4FE6-9BC0-833EF25142D8}" destId="{F85F7E14-7761-4644-9107-17549C325348}" srcOrd="6" destOrd="0" parTransId="{0E0ABF4E-B8D1-490D-AE11-3DEFCBF78A33}" sibTransId="{33C5F463-B009-4216-8C15-E7C94F4F1F8E}"/>
    <dgm:cxn modelId="{6B6FADB8-F0DB-4EC1-8CC7-685C0CEA314C}" srcId="{AF5E3BDC-3A6D-4FE6-9BC0-833EF25142D8}" destId="{71957047-9D3C-4E02-B812-58BBB9AF334A}" srcOrd="0" destOrd="0" parTransId="{5ACC604A-5ABA-4C4A-A88E-18C1B0206E66}" sibTransId="{CCD52001-5831-428E-98FD-2084209A0B9C}"/>
    <dgm:cxn modelId="{BC6885E0-F34F-42B3-ADFB-4AE7BB06C4AD}" srcId="{AF5E3BDC-3A6D-4FE6-9BC0-833EF25142D8}" destId="{2B65ABDC-01E3-4DA8-AE80-D2C1BDEA8E04}" srcOrd="1" destOrd="0" parTransId="{D4D174C0-60E9-4EDC-9F10-D1CC8A7B0558}" sibTransId="{D6AF3DB4-C520-4A77-A6B2-906B1F5DF1E6}"/>
    <dgm:cxn modelId="{153437E6-F43C-472B-B98E-7F72F8653158}" srcId="{A4F01043-8169-4672-B0FC-F00798BA663E}" destId="{AF5E3BDC-3A6D-4FE6-9BC0-833EF25142D8}" srcOrd="0" destOrd="0" parTransId="{1DF7A1D2-4474-45DA-877E-B84A3DFDAA53}" sibTransId="{62EAE10C-A38F-443C-B70C-8E9D804A4C46}"/>
    <dgm:cxn modelId="{71A0671D-FB11-4701-BE56-A0299B3F3189}" srcId="{AF5E3BDC-3A6D-4FE6-9BC0-833EF25142D8}" destId="{38392AB8-2EE4-4A8D-B42E-17036F461793}" srcOrd="8" destOrd="0" parTransId="{0385E6FD-B896-4BF1-90AE-7FDFC3788E68}" sibTransId="{875D938B-DC52-40D3-8D1C-287CF972DE97}"/>
    <dgm:cxn modelId="{2B10FCAD-8E18-451E-9242-30F207B386AA}" type="presOf" srcId="{AF5E3BDC-3A6D-4FE6-9BC0-833EF25142D8}" destId="{DDE13EB7-E633-421A-9906-0147B9C45C34}" srcOrd="0" destOrd="0" presId="urn:microsoft.com/office/officeart/2005/8/layout/vList2"/>
    <dgm:cxn modelId="{B64369B9-928A-43E4-99B8-98FCB2A4B306}" srcId="{AF5E3BDC-3A6D-4FE6-9BC0-833EF25142D8}" destId="{ECDD01CA-7D7B-437A-A68E-99DABBE76DA5}" srcOrd="2" destOrd="0" parTransId="{B01A7ACE-8338-42F2-BA6F-E4D15221665A}" sibTransId="{D2890098-623F-458B-A579-5B0CB591305A}"/>
    <dgm:cxn modelId="{BDE0F094-834E-4E98-9491-A2C5435305D2}" type="presOf" srcId="{36E9AEB1-C0F3-4DDC-BE0B-75192891C5A7}" destId="{705F727D-DD87-44B1-B324-99CB4210255E}" srcOrd="0" destOrd="5" presId="urn:microsoft.com/office/officeart/2005/8/layout/vList2"/>
    <dgm:cxn modelId="{11638526-CAA5-4A58-993C-FBB0733319B9}" type="presParOf" srcId="{A7A2EC81-3295-4D88-93E1-FC48367BA437}" destId="{DDE13EB7-E633-421A-9906-0147B9C45C34}" srcOrd="0" destOrd="0" presId="urn:microsoft.com/office/officeart/2005/8/layout/vList2"/>
    <dgm:cxn modelId="{C9A6C152-3BED-49F5-96AD-D4731EBF1F6E}" type="presParOf" srcId="{A7A2EC81-3295-4D88-93E1-FC48367BA437}" destId="{705F727D-DD87-44B1-B324-99CB4210255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603956DB-3DDD-4A5C-B49C-D2C31DEFF1EE}" type="datetimeFigureOut">
              <a:rPr lang="zh-CN" altLang="en-US"/>
              <a:pPr>
                <a:defRPr/>
              </a:pPr>
              <a:t>2023/2/16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C08E804E-75B2-4F6E-8CC5-FE553309BAB1}" type="slidenum">
              <a:rPr lang="zh-CN" altLang="en-US"/>
              <a:pPr>
                <a:defRPr/>
              </a:pPr>
              <a:t>‹#›</a:t>
            </a:fld>
            <a:endParaRPr lang="zh-CN" altLang="en-US"/>
          </a:p>
        </p:txBody>
      </p:sp>
    </p:spTree>
    <p:extLst>
      <p:ext uri="{BB962C8B-B14F-4D97-AF65-F5344CB8AC3E}">
        <p14:creationId xmlns:p14="http://schemas.microsoft.com/office/powerpoint/2010/main" val="27272817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BC748C56-3290-41A9-AF4C-A788D6EE5A6E}" type="datetimeFigureOut">
              <a:rPr lang="zh-CN" altLang="en-US"/>
              <a:pPr>
                <a:defRPr/>
              </a:pPr>
              <a:t>2023/2/16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433EE737-1498-4668-B890-9C96984E2B5A}" type="slidenum">
              <a:rPr lang="zh-CN" altLang="en-US"/>
              <a:pPr>
                <a:defRPr/>
              </a:pPr>
              <a:t>‹#›</a:t>
            </a:fld>
            <a:endParaRPr lang="zh-CN" altLang="en-US"/>
          </a:p>
        </p:txBody>
      </p:sp>
    </p:spTree>
    <p:extLst>
      <p:ext uri="{BB962C8B-B14F-4D97-AF65-F5344CB8AC3E}">
        <p14:creationId xmlns:p14="http://schemas.microsoft.com/office/powerpoint/2010/main" val="35248375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Fisher: ANOVA, Fisher’s exact test.</a:t>
            </a:r>
          </a:p>
          <a:p>
            <a:r>
              <a:rPr lang="en-US" dirty="0"/>
              <a:t>Also credited with quote “correlation does not imply causation” – lifetime pipe smoker, he</a:t>
            </a:r>
            <a:r>
              <a:rPr lang="en-US" baseline="0" dirty="0"/>
              <a:t> derided papers showing a link between smoking and cancer. </a:t>
            </a:r>
          </a:p>
          <a:p>
            <a:r>
              <a:rPr lang="en-US" baseline="0" dirty="0"/>
              <a:t>Denning – quality control – statistical sampling</a:t>
            </a:r>
          </a:p>
          <a:p>
            <a:r>
              <a:rPr lang="en-US" baseline="0" dirty="0" err="1"/>
              <a:t>Luhn</a:t>
            </a:r>
            <a:r>
              <a:rPr lang="en-US" baseline="0" dirty="0"/>
              <a:t> – indexing, IR principles – use text and data to inform Business Decisions</a:t>
            </a:r>
          </a:p>
          <a:p>
            <a:r>
              <a:rPr lang="en-US" baseline="0" dirty="0" err="1"/>
              <a:t>Tukey</a:t>
            </a:r>
            <a:r>
              <a:rPr lang="en-US" baseline="0" dirty="0"/>
              <a:t> – exploratory data </a:t>
            </a:r>
            <a:r>
              <a:rPr lang="en-US" baseline="0" dirty="0" err="1"/>
              <a:t>analsysi</a:t>
            </a:r>
            <a:r>
              <a:rPr lang="en-US" baseline="0" dirty="0"/>
              <a:t> – led to S, S+ and R</a:t>
            </a:r>
          </a:p>
          <a:p>
            <a:r>
              <a:rPr lang="en-US" baseline="0" dirty="0"/>
              <a:t>Howard </a:t>
            </a:r>
            <a:r>
              <a:rPr lang="en-US" baseline="0" dirty="0" err="1"/>
              <a:t>Dresner</a:t>
            </a:r>
            <a:r>
              <a:rPr lang="en-US" baseline="0" dirty="0"/>
              <a:t> – modern proponent of BI</a:t>
            </a:r>
          </a:p>
          <a:p>
            <a:r>
              <a:rPr lang="en-US" baseline="0" dirty="0"/>
              <a:t>Tom Mitchell’s ML book – still a best-seller</a:t>
            </a:r>
          </a:p>
          <a:p>
            <a:r>
              <a:rPr lang="en-US" baseline="0" dirty="0"/>
              <a:t>Fourth Paradigm – data driven science – inspired by Jim Gray’s work. </a:t>
            </a:r>
          </a:p>
          <a:p>
            <a:r>
              <a:rPr lang="en-US" baseline="0" dirty="0"/>
              <a:t>Peter </a:t>
            </a:r>
            <a:r>
              <a:rPr lang="en-US" baseline="0" dirty="0" err="1"/>
              <a:t>Norvig</a:t>
            </a:r>
            <a:r>
              <a:rPr lang="en-US" baseline="0" dirty="0"/>
              <a:t> – simple models + lots of data &gt; complex models</a:t>
            </a:r>
          </a:p>
          <a:p>
            <a:r>
              <a:rPr lang="en-US" baseline="0" dirty="0"/>
              <a:t>Data Deluge – exponential growth in data volume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E993057-5528-3549-89E2-97C5373A791C}" type="slidenum">
              <a:rPr lang="en-US" smtClean="0"/>
              <a:t>10</a:t>
            </a:fld>
            <a:endParaRPr lang="en-US"/>
          </a:p>
        </p:txBody>
      </p:sp>
    </p:spTree>
    <p:extLst>
      <p:ext uri="{BB962C8B-B14F-4D97-AF65-F5344CB8AC3E}">
        <p14:creationId xmlns:p14="http://schemas.microsoft.com/office/powerpoint/2010/main" val="3240332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a:xfrm>
            <a:off x="3884614" y="0"/>
            <a:ext cx="2971800" cy="457200"/>
          </a:xfrm>
          <a:prstGeom prst="rect">
            <a:avLst/>
          </a:prstGeom>
        </p:spPr>
        <p:txBody>
          <a:bodyPr lIns="96659" tIns="48330" rIns="96659" bIns="48330"/>
          <a:lstStyle/>
          <a:p>
            <a:pPr>
              <a:defRPr/>
            </a:pPr>
            <a:fld id="{CA355248-639E-EA40-96B7-5B77A4656480}" type="datetime1">
              <a:rPr lang="en-US" smtClean="0">
                <a:solidFill>
                  <a:prstClr val="black"/>
                </a:solidFill>
              </a:rPr>
              <a:pPr>
                <a:defRPr/>
              </a:pPr>
              <a:t>2/16/2023</a:t>
            </a:fld>
            <a:endParaRPr lang="en-US">
              <a:solidFill>
                <a:prstClr val="black"/>
              </a:solidFill>
            </a:endParaRPr>
          </a:p>
        </p:txBody>
      </p:sp>
      <p:sp>
        <p:nvSpPr>
          <p:cNvPr id="5" name="Footer Placeholder 4"/>
          <p:cNvSpPr>
            <a:spLocks noGrp="1"/>
          </p:cNvSpPr>
          <p:nvPr>
            <p:ph type="ftr" sz="quarter" idx="11"/>
          </p:nvPr>
        </p:nvSpPr>
        <p:spPr>
          <a:xfrm>
            <a:off x="1" y="8685213"/>
            <a:ext cx="2971800" cy="457200"/>
          </a:xfrm>
          <a:prstGeom prst="rect">
            <a:avLst/>
          </a:prstGeom>
        </p:spPr>
        <p:txBody>
          <a:bodyPr lIns="96659" tIns="48330" rIns="96659" bIns="48330"/>
          <a:lstStyle/>
          <a:p>
            <a:pPr>
              <a:defRPr/>
            </a:pPr>
            <a:r>
              <a:rPr lang="en-US">
                <a:solidFill>
                  <a:prstClr val="black"/>
                </a:solidFill>
              </a:rPr>
              <a:t>AMPLab Overview - franklin@cs.berkeley.edu</a:t>
            </a:r>
          </a:p>
        </p:txBody>
      </p:sp>
      <p:sp>
        <p:nvSpPr>
          <p:cNvPr id="6" name="Slide Number Placeholder 5"/>
          <p:cNvSpPr>
            <a:spLocks noGrp="1"/>
          </p:cNvSpPr>
          <p:nvPr>
            <p:ph type="sldNum" sz="quarter" idx="12"/>
          </p:nvPr>
        </p:nvSpPr>
        <p:spPr/>
        <p:txBody>
          <a:bodyPr/>
          <a:lstStyle/>
          <a:p>
            <a:pPr>
              <a:defRPr/>
            </a:pPr>
            <a:fld id="{DC04D02C-FD10-984D-B3FC-F904D9D4AA17}" type="slidenum">
              <a:rPr lang="en-US" smtClean="0">
                <a:solidFill>
                  <a:prstClr val="black"/>
                </a:solidFill>
              </a:rPr>
              <a:pPr>
                <a:defRPr/>
              </a:pPr>
              <a:t>37</a:t>
            </a:fld>
            <a:endParaRPr lang="en-US">
              <a:solidFill>
                <a:prstClr val="black"/>
              </a:solidFill>
            </a:endParaRPr>
          </a:p>
        </p:txBody>
      </p:sp>
    </p:spTree>
    <p:extLst>
      <p:ext uri="{BB962C8B-B14F-4D97-AF65-F5344CB8AC3E}">
        <p14:creationId xmlns:p14="http://schemas.microsoft.com/office/powerpoint/2010/main" val="4039810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百度文库，抖音实时数据，央视直播</a:t>
            </a:r>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39</a:t>
            </a:fld>
            <a:endParaRPr lang="zh-CN" altLang="en-US"/>
          </a:p>
        </p:txBody>
      </p:sp>
    </p:spTree>
    <p:extLst>
      <p:ext uri="{BB962C8B-B14F-4D97-AF65-F5344CB8AC3E}">
        <p14:creationId xmlns:p14="http://schemas.microsoft.com/office/powerpoint/2010/main" val="3548429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核爆炸模拟，超级计算机</a:t>
            </a:r>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42</a:t>
            </a:fld>
            <a:endParaRPr lang="zh-CN" altLang="en-US"/>
          </a:p>
        </p:txBody>
      </p:sp>
    </p:spTree>
    <p:extLst>
      <p:ext uri="{BB962C8B-B14F-4D97-AF65-F5344CB8AC3E}">
        <p14:creationId xmlns:p14="http://schemas.microsoft.com/office/powerpoint/2010/main" val="3707162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Fisher: ANOVA, Fisher’s exact test.</a:t>
            </a:r>
          </a:p>
          <a:p>
            <a:r>
              <a:rPr lang="en-US" dirty="0"/>
              <a:t>Also credited with quote “correlation does not imply causation” – lifetime pipe smoker, he</a:t>
            </a:r>
            <a:r>
              <a:rPr lang="en-US" baseline="0" dirty="0"/>
              <a:t> derided papers showing a link between smoking and cancer. </a:t>
            </a:r>
          </a:p>
          <a:p>
            <a:r>
              <a:rPr lang="en-US" baseline="0" dirty="0"/>
              <a:t>Denning – quality control – statistical sampling</a:t>
            </a:r>
          </a:p>
          <a:p>
            <a:r>
              <a:rPr lang="en-US" baseline="0" dirty="0" err="1"/>
              <a:t>Luhn</a:t>
            </a:r>
            <a:r>
              <a:rPr lang="en-US" baseline="0" dirty="0"/>
              <a:t> – indexing, IR principles – use text and data to inform Business Decisions</a:t>
            </a:r>
          </a:p>
          <a:p>
            <a:r>
              <a:rPr lang="en-US" baseline="0" dirty="0" err="1"/>
              <a:t>Tukey</a:t>
            </a:r>
            <a:r>
              <a:rPr lang="en-US" baseline="0" dirty="0"/>
              <a:t> – exploratory data </a:t>
            </a:r>
            <a:r>
              <a:rPr lang="en-US" baseline="0" dirty="0" err="1"/>
              <a:t>analsysi</a:t>
            </a:r>
            <a:r>
              <a:rPr lang="en-US" baseline="0" dirty="0"/>
              <a:t> – led to S, S+ and R</a:t>
            </a:r>
          </a:p>
          <a:p>
            <a:r>
              <a:rPr lang="en-US" baseline="0" dirty="0"/>
              <a:t>Howard </a:t>
            </a:r>
            <a:r>
              <a:rPr lang="en-US" baseline="0" dirty="0" err="1"/>
              <a:t>Dresner</a:t>
            </a:r>
            <a:r>
              <a:rPr lang="en-US" baseline="0" dirty="0"/>
              <a:t> – modern proponent of BI</a:t>
            </a:r>
          </a:p>
          <a:p>
            <a:r>
              <a:rPr lang="en-US" baseline="0" dirty="0"/>
              <a:t>Tom Mitchell’s ML book – still a best-seller</a:t>
            </a:r>
          </a:p>
          <a:p>
            <a:r>
              <a:rPr lang="en-US" baseline="0" dirty="0"/>
              <a:t>Fourth Paradigm – data driven science – inspired by Jim Gray’s work. </a:t>
            </a:r>
          </a:p>
          <a:p>
            <a:r>
              <a:rPr lang="en-US" baseline="0" dirty="0"/>
              <a:t>Peter </a:t>
            </a:r>
            <a:r>
              <a:rPr lang="en-US" baseline="0" dirty="0" err="1"/>
              <a:t>Norvig</a:t>
            </a:r>
            <a:r>
              <a:rPr lang="en-US" baseline="0" dirty="0"/>
              <a:t> – simple models + lots of data &gt; complex models</a:t>
            </a:r>
          </a:p>
          <a:p>
            <a:r>
              <a:rPr lang="en-US" baseline="0" dirty="0"/>
              <a:t>Data Deluge – exponential growth in data volume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E993057-5528-3549-89E2-97C5373A791C}" type="slidenum">
              <a:rPr lang="en-US" smtClean="0"/>
              <a:t>11</a:t>
            </a:fld>
            <a:endParaRPr lang="en-US"/>
          </a:p>
        </p:txBody>
      </p:sp>
    </p:spTree>
    <p:extLst>
      <p:ext uri="{BB962C8B-B14F-4D97-AF65-F5344CB8AC3E}">
        <p14:creationId xmlns:p14="http://schemas.microsoft.com/office/powerpoint/2010/main" val="3115703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Fisher: ANOVA, Fisher’s exact test.</a:t>
            </a:r>
          </a:p>
          <a:p>
            <a:r>
              <a:rPr lang="en-US" dirty="0"/>
              <a:t>Also credited with quote “correlation does not imply causation” – lifetime pipe smoker, he</a:t>
            </a:r>
            <a:r>
              <a:rPr lang="en-US" baseline="0" dirty="0"/>
              <a:t> derided papers showing a link between smoking and cancer. </a:t>
            </a:r>
          </a:p>
          <a:p>
            <a:r>
              <a:rPr lang="en-US" baseline="0" dirty="0"/>
              <a:t>Denning – quality control – statistical sampling</a:t>
            </a:r>
          </a:p>
          <a:p>
            <a:r>
              <a:rPr lang="en-US" baseline="0" dirty="0" err="1"/>
              <a:t>Luhn</a:t>
            </a:r>
            <a:r>
              <a:rPr lang="en-US" baseline="0" dirty="0"/>
              <a:t> – indexing, IR principles – use text and data to inform Business Decisions</a:t>
            </a:r>
          </a:p>
          <a:p>
            <a:r>
              <a:rPr lang="en-US" baseline="0" dirty="0" err="1"/>
              <a:t>Tukey</a:t>
            </a:r>
            <a:r>
              <a:rPr lang="en-US" baseline="0" dirty="0"/>
              <a:t> – exploratory data </a:t>
            </a:r>
            <a:r>
              <a:rPr lang="en-US" baseline="0" dirty="0" err="1"/>
              <a:t>analsysi</a:t>
            </a:r>
            <a:r>
              <a:rPr lang="en-US" baseline="0" dirty="0"/>
              <a:t> – led to S, S+ and R</a:t>
            </a:r>
          </a:p>
          <a:p>
            <a:r>
              <a:rPr lang="en-US" baseline="0" dirty="0"/>
              <a:t>Howard </a:t>
            </a:r>
            <a:r>
              <a:rPr lang="en-US" baseline="0" dirty="0" err="1"/>
              <a:t>Dresner</a:t>
            </a:r>
            <a:r>
              <a:rPr lang="en-US" baseline="0" dirty="0"/>
              <a:t> – modern proponent of BI</a:t>
            </a:r>
          </a:p>
          <a:p>
            <a:r>
              <a:rPr lang="en-US" baseline="0" dirty="0"/>
              <a:t>Tom Mitchell’s ML book – still a best-seller</a:t>
            </a:r>
          </a:p>
          <a:p>
            <a:r>
              <a:rPr lang="en-US" baseline="0" dirty="0"/>
              <a:t>Fourth Paradigm – data driven science – inspired by Jim Gray’s work. </a:t>
            </a:r>
          </a:p>
          <a:p>
            <a:r>
              <a:rPr lang="en-US" baseline="0" dirty="0"/>
              <a:t>Peter </a:t>
            </a:r>
            <a:r>
              <a:rPr lang="en-US" baseline="0" dirty="0" err="1"/>
              <a:t>Norvig</a:t>
            </a:r>
            <a:r>
              <a:rPr lang="en-US" baseline="0" dirty="0"/>
              <a:t> – simple models + lots of data &gt; complex models</a:t>
            </a:r>
          </a:p>
          <a:p>
            <a:r>
              <a:rPr lang="en-US" baseline="0" dirty="0"/>
              <a:t>Data Deluge – exponential growth in data volume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E993057-5528-3549-89E2-97C5373A791C}" type="slidenum">
              <a:rPr lang="en-US" smtClean="0"/>
              <a:t>12</a:t>
            </a:fld>
            <a:endParaRPr lang="en-US"/>
          </a:p>
        </p:txBody>
      </p:sp>
    </p:spTree>
    <p:extLst>
      <p:ext uri="{BB962C8B-B14F-4D97-AF65-F5344CB8AC3E}">
        <p14:creationId xmlns:p14="http://schemas.microsoft.com/office/powerpoint/2010/main" val="153866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p:txBody>
          <a:bodyPr/>
          <a:lstStyle>
            <a:lvl1pPr eaLnBrk="0" hangingPunct="0">
              <a:defRPr>
                <a:solidFill>
                  <a:schemeClr val="tx1"/>
                </a:solidFill>
                <a:latin typeface="Gill Sans MT" pitchFamily="34" charset="0"/>
              </a:defRPr>
            </a:lvl1pPr>
            <a:lvl2pPr marL="742950" indent="-285750" eaLnBrk="0" hangingPunct="0">
              <a:defRPr>
                <a:solidFill>
                  <a:schemeClr val="tx1"/>
                </a:solidFill>
                <a:latin typeface="Gill Sans MT" pitchFamily="34" charset="0"/>
              </a:defRPr>
            </a:lvl2pPr>
            <a:lvl3pPr marL="1143000" indent="-228600" eaLnBrk="0" hangingPunct="0">
              <a:defRPr>
                <a:solidFill>
                  <a:schemeClr val="tx1"/>
                </a:solidFill>
                <a:latin typeface="Gill Sans MT" pitchFamily="34" charset="0"/>
              </a:defRPr>
            </a:lvl3pPr>
            <a:lvl4pPr marL="1600200" indent="-228600" eaLnBrk="0" hangingPunct="0">
              <a:defRPr>
                <a:solidFill>
                  <a:schemeClr val="tx1"/>
                </a:solidFill>
                <a:latin typeface="Gill Sans MT" pitchFamily="34" charset="0"/>
              </a:defRPr>
            </a:lvl4pPr>
            <a:lvl5pPr marL="2057400" indent="-228600" eaLnBrk="0" hangingPunct="0">
              <a:defRPr>
                <a:solidFill>
                  <a:schemeClr val="tx1"/>
                </a:solidFill>
                <a:latin typeface="Gill Sans MT" pitchFamily="34" charset="0"/>
              </a:defRPr>
            </a:lvl5pPr>
            <a:lvl6pPr marL="2514600" indent="-228600" eaLnBrk="0" fontAlgn="base" hangingPunct="0">
              <a:spcBef>
                <a:spcPct val="0"/>
              </a:spcBef>
              <a:spcAft>
                <a:spcPct val="0"/>
              </a:spcAft>
              <a:defRPr>
                <a:solidFill>
                  <a:schemeClr val="tx1"/>
                </a:solidFill>
                <a:latin typeface="Gill Sans MT" pitchFamily="34" charset="0"/>
              </a:defRPr>
            </a:lvl6pPr>
            <a:lvl7pPr marL="2971800" indent="-228600" eaLnBrk="0" fontAlgn="base" hangingPunct="0">
              <a:spcBef>
                <a:spcPct val="0"/>
              </a:spcBef>
              <a:spcAft>
                <a:spcPct val="0"/>
              </a:spcAft>
              <a:defRPr>
                <a:solidFill>
                  <a:schemeClr val="tx1"/>
                </a:solidFill>
                <a:latin typeface="Gill Sans MT" pitchFamily="34" charset="0"/>
              </a:defRPr>
            </a:lvl7pPr>
            <a:lvl8pPr marL="3429000" indent="-228600" eaLnBrk="0" fontAlgn="base" hangingPunct="0">
              <a:spcBef>
                <a:spcPct val="0"/>
              </a:spcBef>
              <a:spcAft>
                <a:spcPct val="0"/>
              </a:spcAft>
              <a:defRPr>
                <a:solidFill>
                  <a:schemeClr val="tx1"/>
                </a:solidFill>
                <a:latin typeface="Gill Sans MT" pitchFamily="34" charset="0"/>
              </a:defRPr>
            </a:lvl8pPr>
            <a:lvl9pPr marL="3886200" indent="-228600" eaLnBrk="0" fontAlgn="base" hangingPunct="0">
              <a:spcBef>
                <a:spcPct val="0"/>
              </a:spcBef>
              <a:spcAft>
                <a:spcPct val="0"/>
              </a:spcAft>
              <a:defRPr>
                <a:solidFill>
                  <a:schemeClr val="tx1"/>
                </a:solidFill>
                <a:latin typeface="Gill Sans MT" pitchFamily="34" charset="0"/>
              </a:defRPr>
            </a:lvl9pPr>
          </a:lstStyle>
          <a:p>
            <a:pPr eaLnBrk="1" hangingPunct="1">
              <a:defRPr/>
            </a:pPr>
            <a:fld id="{55F3A797-9821-4ED5-836A-C20E03A3E3EC}" type="slidenum">
              <a:rPr lang="en-US" smtClean="0">
                <a:latin typeface="Arial" pitchFamily="34" charset="0"/>
              </a:rPr>
              <a:pPr eaLnBrk="1" hangingPunct="1">
                <a:defRPr/>
              </a:pPr>
              <a:t>17</a:t>
            </a:fld>
            <a:endParaRPr lang="en-US">
              <a:latin typeface="Arial" pitchFamily="34" charset="0"/>
            </a:endParaRPr>
          </a:p>
        </p:txBody>
      </p:sp>
      <p:sp>
        <p:nvSpPr>
          <p:cNvPr id="51203" name="Rectangle 2"/>
          <p:cNvSpPr>
            <a:spLocks noGrp="1" noRot="1" noChangeAspect="1" noChangeArrowheads="1" noTextEdit="1"/>
          </p:cNvSpPr>
          <p:nvPr>
            <p:ph type="sldImg"/>
          </p:nvPr>
        </p:nvSpPr>
        <p:spPr>
          <a:xfrm>
            <a:off x="1152525" y="690563"/>
            <a:ext cx="4554538" cy="3416300"/>
          </a:xfrm>
          <a:ln/>
        </p:spPr>
      </p:sp>
      <p:sp>
        <p:nvSpPr>
          <p:cNvPr id="51204" name="Rectangle 3"/>
          <p:cNvSpPr>
            <a:spLocks noGrp="1" noChangeArrowheads="1"/>
          </p:cNvSpPr>
          <p:nvPr>
            <p:ph type="body" idx="1"/>
          </p:nvPr>
        </p:nvSpPr>
        <p:spPr>
          <a:xfrm>
            <a:off x="913772" y="4342763"/>
            <a:ext cx="5030456" cy="41151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Arial" pitchFamily="34" charset="0"/>
              </a:rPr>
              <a:t>Google’s search tool name before Google </a:t>
            </a:r>
          </a:p>
          <a:p>
            <a:pPr eaLnBrk="1" hangingPunct="1"/>
            <a:endParaRPr lang="en-US" dirty="0">
              <a:latin typeface="Arial" pitchFamily="34" charset="0"/>
            </a:endParaRPr>
          </a:p>
          <a:p>
            <a:pPr eaLnBrk="1" hangingPunct="1"/>
            <a:endParaRPr lang="en-US" dirty="0">
              <a:latin typeface="Arial" pitchFamily="34" charset="0"/>
            </a:endParaRPr>
          </a:p>
        </p:txBody>
      </p:sp>
    </p:spTree>
    <p:extLst>
      <p:ext uri="{BB962C8B-B14F-4D97-AF65-F5344CB8AC3E}">
        <p14:creationId xmlns:p14="http://schemas.microsoft.com/office/powerpoint/2010/main" val="4112454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p:txBody>
          <a:bodyPr/>
          <a:lstStyle>
            <a:lvl1pPr eaLnBrk="0" hangingPunct="0">
              <a:defRPr>
                <a:solidFill>
                  <a:schemeClr val="tx1"/>
                </a:solidFill>
                <a:latin typeface="Gill Sans MT" pitchFamily="34" charset="0"/>
              </a:defRPr>
            </a:lvl1pPr>
            <a:lvl2pPr marL="742950" indent="-285750" eaLnBrk="0" hangingPunct="0">
              <a:defRPr>
                <a:solidFill>
                  <a:schemeClr val="tx1"/>
                </a:solidFill>
                <a:latin typeface="Gill Sans MT" pitchFamily="34" charset="0"/>
              </a:defRPr>
            </a:lvl2pPr>
            <a:lvl3pPr marL="1143000" indent="-228600" eaLnBrk="0" hangingPunct="0">
              <a:defRPr>
                <a:solidFill>
                  <a:schemeClr val="tx1"/>
                </a:solidFill>
                <a:latin typeface="Gill Sans MT" pitchFamily="34" charset="0"/>
              </a:defRPr>
            </a:lvl3pPr>
            <a:lvl4pPr marL="1600200" indent="-228600" eaLnBrk="0" hangingPunct="0">
              <a:defRPr>
                <a:solidFill>
                  <a:schemeClr val="tx1"/>
                </a:solidFill>
                <a:latin typeface="Gill Sans MT" pitchFamily="34" charset="0"/>
              </a:defRPr>
            </a:lvl4pPr>
            <a:lvl5pPr marL="2057400" indent="-228600" eaLnBrk="0" hangingPunct="0">
              <a:defRPr>
                <a:solidFill>
                  <a:schemeClr val="tx1"/>
                </a:solidFill>
                <a:latin typeface="Gill Sans MT" pitchFamily="34" charset="0"/>
              </a:defRPr>
            </a:lvl5pPr>
            <a:lvl6pPr marL="2514600" indent="-228600" eaLnBrk="0" fontAlgn="base" hangingPunct="0">
              <a:spcBef>
                <a:spcPct val="0"/>
              </a:spcBef>
              <a:spcAft>
                <a:spcPct val="0"/>
              </a:spcAft>
              <a:defRPr>
                <a:solidFill>
                  <a:schemeClr val="tx1"/>
                </a:solidFill>
                <a:latin typeface="Gill Sans MT" pitchFamily="34" charset="0"/>
              </a:defRPr>
            </a:lvl6pPr>
            <a:lvl7pPr marL="2971800" indent="-228600" eaLnBrk="0" fontAlgn="base" hangingPunct="0">
              <a:spcBef>
                <a:spcPct val="0"/>
              </a:spcBef>
              <a:spcAft>
                <a:spcPct val="0"/>
              </a:spcAft>
              <a:defRPr>
                <a:solidFill>
                  <a:schemeClr val="tx1"/>
                </a:solidFill>
                <a:latin typeface="Gill Sans MT" pitchFamily="34" charset="0"/>
              </a:defRPr>
            </a:lvl7pPr>
            <a:lvl8pPr marL="3429000" indent="-228600" eaLnBrk="0" fontAlgn="base" hangingPunct="0">
              <a:spcBef>
                <a:spcPct val="0"/>
              </a:spcBef>
              <a:spcAft>
                <a:spcPct val="0"/>
              </a:spcAft>
              <a:defRPr>
                <a:solidFill>
                  <a:schemeClr val="tx1"/>
                </a:solidFill>
                <a:latin typeface="Gill Sans MT" pitchFamily="34" charset="0"/>
              </a:defRPr>
            </a:lvl8pPr>
            <a:lvl9pPr marL="3886200" indent="-228600" eaLnBrk="0" fontAlgn="base" hangingPunct="0">
              <a:spcBef>
                <a:spcPct val="0"/>
              </a:spcBef>
              <a:spcAft>
                <a:spcPct val="0"/>
              </a:spcAft>
              <a:defRPr>
                <a:solidFill>
                  <a:schemeClr val="tx1"/>
                </a:solidFill>
                <a:latin typeface="Gill Sans MT" pitchFamily="34" charset="0"/>
              </a:defRPr>
            </a:lvl9pPr>
          </a:lstStyle>
          <a:p>
            <a:pPr eaLnBrk="1" hangingPunct="1">
              <a:defRPr/>
            </a:pPr>
            <a:fld id="{FFA9606A-3306-4DBE-8C9C-A76A03637554}" type="slidenum">
              <a:rPr lang="en-US" smtClean="0">
                <a:latin typeface="Arial" pitchFamily="34" charset="0"/>
              </a:rPr>
              <a:pPr eaLnBrk="1" hangingPunct="1">
                <a:defRPr/>
              </a:pPr>
              <a:t>18</a:t>
            </a:fld>
            <a:endParaRPr lang="en-US">
              <a:latin typeface="Arial" pitchFamily="34"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pitchFamily="34" charset="0"/>
            </a:endParaRPr>
          </a:p>
          <a:p>
            <a:pPr eaLnBrk="1" hangingPunct="1"/>
            <a:endParaRPr lang="en-US">
              <a:latin typeface="Arial" pitchFamily="34" charset="0"/>
            </a:endParaRPr>
          </a:p>
        </p:txBody>
      </p:sp>
    </p:spTree>
    <p:extLst>
      <p:ext uri="{BB962C8B-B14F-4D97-AF65-F5344CB8AC3E}">
        <p14:creationId xmlns:p14="http://schemas.microsoft.com/office/powerpoint/2010/main" val="2933237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ea typeface="ＭＳ Ｐゴシック" charset="-128"/>
                <a:cs typeface="ＭＳ Ｐゴシック" charset="-128"/>
              </a:rPr>
              <a:t>24000 sq. </a:t>
            </a:r>
            <a:r>
              <a:rPr lang="en-US" dirty="0" err="1">
                <a:ea typeface="ＭＳ Ｐゴシック" charset="-128"/>
                <a:cs typeface="ＭＳ Ｐゴシック" charset="-128"/>
              </a:rPr>
              <a:t>m</a:t>
            </a:r>
            <a:r>
              <a:rPr lang="en-US" dirty="0">
                <a:ea typeface="ＭＳ Ｐゴシック" charset="-128"/>
                <a:cs typeface="ＭＳ Ｐゴシック" charset="-128"/>
              </a:rPr>
              <a:t> housing 400 containers</a:t>
            </a:r>
          </a:p>
          <a:p>
            <a:pPr lvl="1"/>
            <a:r>
              <a:rPr lang="en-US" dirty="0"/>
              <a:t>Each container contains 2500 servers</a:t>
            </a:r>
          </a:p>
          <a:p>
            <a:pPr lvl="1"/>
            <a:r>
              <a:rPr lang="en-US" dirty="0"/>
              <a:t>Integrated computing, networking, power, cooling systems</a:t>
            </a:r>
          </a:p>
          <a:p>
            <a:r>
              <a:rPr lang="en-US" dirty="0">
                <a:ea typeface="ＭＳ Ｐゴシック" charset="-128"/>
                <a:cs typeface="ＭＳ Ｐゴシック" charset="-128"/>
              </a:rPr>
              <a:t>300 MW supplied from two power substations situated on opposite sides of the datacenter</a:t>
            </a:r>
          </a:p>
          <a:p>
            <a:r>
              <a:rPr lang="en-US" dirty="0">
                <a:ea typeface="ＭＳ Ｐゴシック" charset="-128"/>
                <a:cs typeface="ＭＳ Ｐゴシック" charset="-128"/>
              </a:rPr>
              <a:t>Dual water-based cooling systems circulate cold water to containers, eliminating need for air conditioned rooms</a:t>
            </a:r>
          </a:p>
          <a:p>
            <a:endParaRPr lang="en-US" dirty="0"/>
          </a:p>
        </p:txBody>
      </p:sp>
      <p:sp>
        <p:nvSpPr>
          <p:cNvPr id="4" name="Header Placeholder 3"/>
          <p:cNvSpPr>
            <a:spLocks noGrp="1"/>
          </p:cNvSpPr>
          <p:nvPr>
            <p:ph type="hdr" sz="quarter" idx="10"/>
          </p:nvPr>
        </p:nvSpPr>
        <p:spPr/>
        <p:txBody>
          <a:bodyPr/>
          <a:lstStyle/>
          <a:p>
            <a:r>
              <a:rPr lang="en-US"/>
              <a:t>Truviso Proprietary and Confidential</a:t>
            </a:r>
          </a:p>
        </p:txBody>
      </p:sp>
      <p:sp>
        <p:nvSpPr>
          <p:cNvPr id="5" name="Date Placeholder 4"/>
          <p:cNvSpPr>
            <a:spLocks noGrp="1"/>
          </p:cNvSpPr>
          <p:nvPr>
            <p:ph type="dt" idx="11"/>
          </p:nvPr>
        </p:nvSpPr>
        <p:spPr/>
        <p:txBody>
          <a:bodyPr/>
          <a:lstStyle/>
          <a:p>
            <a:fld id="{F7084594-E55A-9844-8019-F12F6AF8C370}" type="datetime1">
              <a:rPr lang="en-US" smtClean="0"/>
              <a:pPr/>
              <a:t>2/16/2023</a:t>
            </a:fld>
            <a:endParaRPr lang="en-US"/>
          </a:p>
        </p:txBody>
      </p:sp>
      <p:sp>
        <p:nvSpPr>
          <p:cNvPr id="6" name="Slide Number Placeholder 5"/>
          <p:cNvSpPr>
            <a:spLocks noGrp="1"/>
          </p:cNvSpPr>
          <p:nvPr>
            <p:ph type="sldNum" sz="quarter" idx="12"/>
          </p:nvPr>
        </p:nvSpPr>
        <p:spPr/>
        <p:txBody>
          <a:bodyPr/>
          <a:lstStyle/>
          <a:p>
            <a:fld id="{63CD7771-44C1-7848-9A49-5D469A237CBC}" type="slidenum">
              <a:rPr lang="en-US" smtClean="0"/>
              <a:pPr/>
              <a:t>19</a:t>
            </a:fld>
            <a:endParaRPr lang="en-US"/>
          </a:p>
        </p:txBody>
      </p:sp>
    </p:spTree>
    <p:extLst>
      <p:ext uri="{BB962C8B-B14F-4D97-AF65-F5344CB8AC3E}">
        <p14:creationId xmlns:p14="http://schemas.microsoft.com/office/powerpoint/2010/main" val="1838246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p:txBody>
          <a:bodyPr/>
          <a:lstStyle>
            <a:lvl1pPr eaLnBrk="0" hangingPunct="0">
              <a:defRPr>
                <a:solidFill>
                  <a:schemeClr val="tx1"/>
                </a:solidFill>
                <a:latin typeface="Gill Sans MT" pitchFamily="34" charset="0"/>
              </a:defRPr>
            </a:lvl1pPr>
            <a:lvl2pPr marL="742950" indent="-285750" eaLnBrk="0" hangingPunct="0">
              <a:defRPr>
                <a:solidFill>
                  <a:schemeClr val="tx1"/>
                </a:solidFill>
                <a:latin typeface="Gill Sans MT" pitchFamily="34" charset="0"/>
              </a:defRPr>
            </a:lvl2pPr>
            <a:lvl3pPr marL="1143000" indent="-228600" eaLnBrk="0" hangingPunct="0">
              <a:defRPr>
                <a:solidFill>
                  <a:schemeClr val="tx1"/>
                </a:solidFill>
                <a:latin typeface="Gill Sans MT" pitchFamily="34" charset="0"/>
              </a:defRPr>
            </a:lvl3pPr>
            <a:lvl4pPr marL="1600200" indent="-228600" eaLnBrk="0" hangingPunct="0">
              <a:defRPr>
                <a:solidFill>
                  <a:schemeClr val="tx1"/>
                </a:solidFill>
                <a:latin typeface="Gill Sans MT" pitchFamily="34" charset="0"/>
              </a:defRPr>
            </a:lvl4pPr>
            <a:lvl5pPr marL="2057400" indent="-228600" eaLnBrk="0" hangingPunct="0">
              <a:defRPr>
                <a:solidFill>
                  <a:schemeClr val="tx1"/>
                </a:solidFill>
                <a:latin typeface="Gill Sans MT" pitchFamily="34" charset="0"/>
              </a:defRPr>
            </a:lvl5pPr>
            <a:lvl6pPr marL="2514600" indent="-228600" eaLnBrk="0" fontAlgn="base" hangingPunct="0">
              <a:spcBef>
                <a:spcPct val="0"/>
              </a:spcBef>
              <a:spcAft>
                <a:spcPct val="0"/>
              </a:spcAft>
              <a:defRPr>
                <a:solidFill>
                  <a:schemeClr val="tx1"/>
                </a:solidFill>
                <a:latin typeface="Gill Sans MT" pitchFamily="34" charset="0"/>
              </a:defRPr>
            </a:lvl6pPr>
            <a:lvl7pPr marL="2971800" indent="-228600" eaLnBrk="0" fontAlgn="base" hangingPunct="0">
              <a:spcBef>
                <a:spcPct val="0"/>
              </a:spcBef>
              <a:spcAft>
                <a:spcPct val="0"/>
              </a:spcAft>
              <a:defRPr>
                <a:solidFill>
                  <a:schemeClr val="tx1"/>
                </a:solidFill>
                <a:latin typeface="Gill Sans MT" pitchFamily="34" charset="0"/>
              </a:defRPr>
            </a:lvl7pPr>
            <a:lvl8pPr marL="3429000" indent="-228600" eaLnBrk="0" fontAlgn="base" hangingPunct="0">
              <a:spcBef>
                <a:spcPct val="0"/>
              </a:spcBef>
              <a:spcAft>
                <a:spcPct val="0"/>
              </a:spcAft>
              <a:defRPr>
                <a:solidFill>
                  <a:schemeClr val="tx1"/>
                </a:solidFill>
                <a:latin typeface="Gill Sans MT" pitchFamily="34" charset="0"/>
              </a:defRPr>
            </a:lvl8pPr>
            <a:lvl9pPr marL="3886200" indent="-228600" eaLnBrk="0" fontAlgn="base" hangingPunct="0">
              <a:spcBef>
                <a:spcPct val="0"/>
              </a:spcBef>
              <a:spcAft>
                <a:spcPct val="0"/>
              </a:spcAft>
              <a:defRPr>
                <a:solidFill>
                  <a:schemeClr val="tx1"/>
                </a:solidFill>
                <a:latin typeface="Gill Sans MT" pitchFamily="34" charset="0"/>
              </a:defRPr>
            </a:lvl9pPr>
          </a:lstStyle>
          <a:p>
            <a:pPr eaLnBrk="1" hangingPunct="1">
              <a:defRPr/>
            </a:pPr>
            <a:fld id="{FFA9606A-3306-4DBE-8C9C-A76A03637554}" type="slidenum">
              <a:rPr lang="en-US" smtClean="0">
                <a:latin typeface="Arial" pitchFamily="34" charset="0"/>
              </a:rPr>
              <a:pPr eaLnBrk="1" hangingPunct="1">
                <a:defRPr/>
              </a:pPr>
              <a:t>21</a:t>
            </a:fld>
            <a:endParaRPr lang="en-US">
              <a:latin typeface="Arial" pitchFamily="34"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Arial" pitchFamily="34" charset="0"/>
              </a:rPr>
              <a:t>1</a:t>
            </a:r>
            <a:r>
              <a:rPr lang="zh-CN" altLang="en-US" dirty="0">
                <a:latin typeface="Arial" pitchFamily="34" charset="0"/>
              </a:rPr>
              <a:t>）</a:t>
            </a:r>
            <a:r>
              <a:rPr lang="en-US" altLang="zh-CN" dirty="0" err="1">
                <a:latin typeface="Arial" pitchFamily="34" charset="0"/>
              </a:rPr>
              <a:t>google</a:t>
            </a:r>
            <a:r>
              <a:rPr lang="zh-CN" altLang="en-US" baseline="0" dirty="0">
                <a:latin typeface="Arial" pitchFamily="34" charset="0"/>
              </a:rPr>
              <a:t> </a:t>
            </a:r>
            <a:r>
              <a:rPr lang="en-US" altLang="zh-CN" baseline="0" dirty="0">
                <a:latin typeface="Arial" pitchFamily="34" charset="0"/>
              </a:rPr>
              <a:t>deals with </a:t>
            </a:r>
            <a:r>
              <a:rPr lang="en-US" altLang="zh-CN" baseline="0" dirty="0" err="1">
                <a:latin typeface="Arial" pitchFamily="34" charset="0"/>
              </a:rPr>
              <a:t>BigData</a:t>
            </a:r>
            <a:r>
              <a:rPr lang="zh-CN" altLang="en-US" baseline="0" dirty="0">
                <a:latin typeface="Arial" pitchFamily="34" charset="0"/>
              </a:rPr>
              <a:t>：</a:t>
            </a:r>
            <a:r>
              <a:rPr lang="en-US" altLang="zh-CN" baseline="0" dirty="0" err="1">
                <a:latin typeface="Arial" pitchFamily="34" charset="0"/>
              </a:rPr>
              <a:t>MapReduce</a:t>
            </a:r>
            <a:r>
              <a:rPr lang="zh-CN" altLang="en-US" baseline="0" dirty="0">
                <a:latin typeface="Arial" pitchFamily="34" charset="0"/>
              </a:rPr>
              <a:t>，</a:t>
            </a:r>
            <a:r>
              <a:rPr lang="en-US" altLang="zh-CN" baseline="0" dirty="0" err="1">
                <a:latin typeface="Arial" pitchFamily="34" charset="0"/>
              </a:rPr>
              <a:t>Bigtable</a:t>
            </a:r>
            <a:r>
              <a:rPr lang="zh-CN" altLang="en-US" baseline="0" dirty="0">
                <a:latin typeface="Arial" pitchFamily="34" charset="0"/>
              </a:rPr>
              <a:t>，</a:t>
            </a:r>
            <a:r>
              <a:rPr lang="en-US" altLang="zh-CN" baseline="0" dirty="0">
                <a:latin typeface="Arial" pitchFamily="34" charset="0"/>
              </a:rPr>
              <a:t>GFS  </a:t>
            </a:r>
            <a:r>
              <a:rPr lang="zh-CN" altLang="en-US" baseline="0" dirty="0">
                <a:latin typeface="Arial" pitchFamily="34" charset="0"/>
              </a:rPr>
              <a:t>（</a:t>
            </a:r>
            <a:r>
              <a:rPr lang="en-US" altLang="zh-CN" baseline="0" dirty="0">
                <a:latin typeface="Arial" pitchFamily="34" charset="0"/>
              </a:rPr>
              <a:t>COST factor must be considered</a:t>
            </a:r>
            <a:r>
              <a:rPr lang="zh-CN" altLang="en-US" baseline="0" dirty="0">
                <a:latin typeface="Arial" pitchFamily="34" charset="0"/>
              </a:rPr>
              <a:t>）</a:t>
            </a:r>
            <a:endParaRPr lang="en-US" altLang="zh-CN" baseline="0" dirty="0">
              <a:latin typeface="Arial" pitchFamily="34" charset="0"/>
            </a:endParaRPr>
          </a:p>
          <a:p>
            <a:pPr eaLnBrk="1" hangingPunct="1"/>
            <a:r>
              <a:rPr lang="en-US" baseline="0" dirty="0">
                <a:latin typeface="Arial" pitchFamily="34" charset="0"/>
              </a:rPr>
              <a:t>2) </a:t>
            </a:r>
            <a:r>
              <a:rPr lang="en-US" baseline="0" dirty="0" err="1">
                <a:latin typeface="Arial" pitchFamily="34" charset="0"/>
              </a:rPr>
              <a:t>Adwords</a:t>
            </a:r>
            <a:r>
              <a:rPr lang="en-US" baseline="0" dirty="0">
                <a:latin typeface="Arial" pitchFamily="34" charset="0"/>
              </a:rPr>
              <a:t>, </a:t>
            </a:r>
            <a:r>
              <a:rPr lang="en-US" baseline="0" dirty="0" err="1">
                <a:latin typeface="Arial" pitchFamily="34" charset="0"/>
              </a:rPr>
              <a:t>Adsense</a:t>
            </a:r>
            <a:endParaRPr lang="en-US" dirty="0">
              <a:latin typeface="Arial" pitchFamily="34" charset="0"/>
            </a:endParaRPr>
          </a:p>
        </p:txBody>
      </p:sp>
    </p:spTree>
    <p:extLst>
      <p:ext uri="{BB962C8B-B14F-4D97-AF65-F5344CB8AC3E}">
        <p14:creationId xmlns:p14="http://schemas.microsoft.com/office/powerpoint/2010/main" val="2148826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p:txBody>
          <a:bodyPr/>
          <a:lstStyle>
            <a:lvl1pPr eaLnBrk="0" hangingPunct="0">
              <a:defRPr>
                <a:solidFill>
                  <a:schemeClr val="tx1"/>
                </a:solidFill>
                <a:latin typeface="Gill Sans MT" pitchFamily="34" charset="0"/>
              </a:defRPr>
            </a:lvl1pPr>
            <a:lvl2pPr marL="742950" indent="-285750" eaLnBrk="0" hangingPunct="0">
              <a:defRPr>
                <a:solidFill>
                  <a:schemeClr val="tx1"/>
                </a:solidFill>
                <a:latin typeface="Gill Sans MT" pitchFamily="34" charset="0"/>
              </a:defRPr>
            </a:lvl2pPr>
            <a:lvl3pPr marL="1143000" indent="-228600" eaLnBrk="0" hangingPunct="0">
              <a:defRPr>
                <a:solidFill>
                  <a:schemeClr val="tx1"/>
                </a:solidFill>
                <a:latin typeface="Gill Sans MT" pitchFamily="34" charset="0"/>
              </a:defRPr>
            </a:lvl3pPr>
            <a:lvl4pPr marL="1600200" indent="-228600" eaLnBrk="0" hangingPunct="0">
              <a:defRPr>
                <a:solidFill>
                  <a:schemeClr val="tx1"/>
                </a:solidFill>
                <a:latin typeface="Gill Sans MT" pitchFamily="34" charset="0"/>
              </a:defRPr>
            </a:lvl4pPr>
            <a:lvl5pPr marL="2057400" indent="-228600" eaLnBrk="0" hangingPunct="0">
              <a:defRPr>
                <a:solidFill>
                  <a:schemeClr val="tx1"/>
                </a:solidFill>
                <a:latin typeface="Gill Sans MT" pitchFamily="34" charset="0"/>
              </a:defRPr>
            </a:lvl5pPr>
            <a:lvl6pPr marL="2514600" indent="-228600" eaLnBrk="0" fontAlgn="base" hangingPunct="0">
              <a:spcBef>
                <a:spcPct val="0"/>
              </a:spcBef>
              <a:spcAft>
                <a:spcPct val="0"/>
              </a:spcAft>
              <a:defRPr>
                <a:solidFill>
                  <a:schemeClr val="tx1"/>
                </a:solidFill>
                <a:latin typeface="Gill Sans MT" pitchFamily="34" charset="0"/>
              </a:defRPr>
            </a:lvl6pPr>
            <a:lvl7pPr marL="2971800" indent="-228600" eaLnBrk="0" fontAlgn="base" hangingPunct="0">
              <a:spcBef>
                <a:spcPct val="0"/>
              </a:spcBef>
              <a:spcAft>
                <a:spcPct val="0"/>
              </a:spcAft>
              <a:defRPr>
                <a:solidFill>
                  <a:schemeClr val="tx1"/>
                </a:solidFill>
                <a:latin typeface="Gill Sans MT" pitchFamily="34" charset="0"/>
              </a:defRPr>
            </a:lvl7pPr>
            <a:lvl8pPr marL="3429000" indent="-228600" eaLnBrk="0" fontAlgn="base" hangingPunct="0">
              <a:spcBef>
                <a:spcPct val="0"/>
              </a:spcBef>
              <a:spcAft>
                <a:spcPct val="0"/>
              </a:spcAft>
              <a:defRPr>
                <a:solidFill>
                  <a:schemeClr val="tx1"/>
                </a:solidFill>
                <a:latin typeface="Gill Sans MT" pitchFamily="34" charset="0"/>
              </a:defRPr>
            </a:lvl8pPr>
            <a:lvl9pPr marL="3886200" indent="-228600" eaLnBrk="0" fontAlgn="base" hangingPunct="0">
              <a:spcBef>
                <a:spcPct val="0"/>
              </a:spcBef>
              <a:spcAft>
                <a:spcPct val="0"/>
              </a:spcAft>
              <a:defRPr>
                <a:solidFill>
                  <a:schemeClr val="tx1"/>
                </a:solidFill>
                <a:latin typeface="Gill Sans MT" pitchFamily="34" charset="0"/>
              </a:defRPr>
            </a:lvl9pPr>
          </a:lstStyle>
          <a:p>
            <a:pPr eaLnBrk="1" hangingPunct="1">
              <a:defRPr/>
            </a:pPr>
            <a:fld id="{FFA9606A-3306-4DBE-8C9C-A76A03637554}" type="slidenum">
              <a:rPr lang="en-US" smtClean="0">
                <a:latin typeface="Arial" pitchFamily="34" charset="0"/>
              </a:rPr>
              <a:pPr eaLnBrk="1" hangingPunct="1">
                <a:defRPr/>
              </a:pPr>
              <a:t>24</a:t>
            </a:fld>
            <a:endParaRPr lang="en-US">
              <a:latin typeface="Arial" pitchFamily="34"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Arial" pitchFamily="34" charset="0"/>
            </a:endParaRPr>
          </a:p>
        </p:txBody>
      </p:sp>
    </p:spTree>
    <p:extLst>
      <p:ext uri="{BB962C8B-B14F-4D97-AF65-F5344CB8AC3E}">
        <p14:creationId xmlns:p14="http://schemas.microsoft.com/office/powerpoint/2010/main" val="1311918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18B5E9-861A-48F2-98B9-CF86C76136C7}" type="slidenum">
              <a:rPr lang="en-US" smtClean="0"/>
              <a:pPr/>
              <a:t>32</a:t>
            </a:fld>
            <a:endParaRPr lang="en-US"/>
          </a:p>
        </p:txBody>
      </p:sp>
    </p:spTree>
    <p:extLst>
      <p:ext uri="{BB962C8B-B14F-4D97-AF65-F5344CB8AC3E}">
        <p14:creationId xmlns:p14="http://schemas.microsoft.com/office/powerpoint/2010/main" val="28641917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pPr>
              <a:defRPr/>
            </a:pPr>
            <a:fld id="{30EED4B5-0C05-40D5-9780-3FEBEA4424BE}" type="slidenum">
              <a:rPr lang="en-US" altLang="zh-CN" smtClean="0"/>
              <a:pPr>
                <a:defRPr/>
              </a:pPr>
              <a:t>‹#›</a:t>
            </a:fld>
            <a:endParaRPr lang="en-US" altLang="zh-CN"/>
          </a:p>
        </p:txBody>
      </p:sp>
      <p:pic>
        <p:nvPicPr>
          <p:cNvPr id="8" name="Picture 184" descr="D:\PPT模板\good.jpg"/>
          <p:cNvPicPr>
            <a:picLocks noChangeAspect="1" noChangeArrowheads="1"/>
          </p:cNvPicPr>
          <p:nvPr userDrawn="1"/>
        </p:nvPicPr>
        <p:blipFill>
          <a:blip r:embed="rId2"/>
          <a:srcRect/>
          <a:stretch>
            <a:fillRect/>
          </a:stretch>
        </p:blipFill>
        <p:spPr bwMode="auto">
          <a:xfrm>
            <a:off x="0" y="6143625"/>
            <a:ext cx="9144000" cy="714375"/>
          </a:xfrm>
          <a:prstGeom prst="rect">
            <a:avLst/>
          </a:prstGeom>
          <a:noFill/>
          <a:ln w="9525">
            <a:noFill/>
            <a:miter lim="800000"/>
            <a:headEnd/>
            <a:tailEnd/>
          </a:ln>
        </p:spPr>
      </p:pic>
      <p:pic>
        <p:nvPicPr>
          <p:cNvPr id="10" name="Picture 183" descr="D:\PPT模板\rendanew.jpg"/>
          <p:cNvPicPr>
            <a:picLocks noChangeAspect="1" noChangeArrowheads="1"/>
          </p:cNvPicPr>
          <p:nvPr userDrawn="1"/>
        </p:nvPicPr>
        <p:blipFill>
          <a:blip r:embed="rId3"/>
          <a:srcRect/>
          <a:stretch>
            <a:fillRect/>
          </a:stretch>
        </p:blipFill>
        <p:spPr bwMode="auto">
          <a:xfrm>
            <a:off x="6858000" y="214313"/>
            <a:ext cx="1631950" cy="1619250"/>
          </a:xfrm>
          <a:prstGeom prst="rect">
            <a:avLst/>
          </a:prstGeom>
          <a:noFill/>
          <a:ln w="9525">
            <a:noFill/>
            <a:miter lim="800000"/>
            <a:headEnd/>
            <a:tailEnd/>
          </a:ln>
        </p:spPr>
      </p:pic>
    </p:spTree>
    <p:extLst>
      <p:ext uri="{BB962C8B-B14F-4D97-AF65-F5344CB8AC3E}">
        <p14:creationId xmlns:p14="http://schemas.microsoft.com/office/powerpoint/2010/main" val="3405878260"/>
      </p:ext>
    </p:extLst>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defRPr/>
            </a:pPr>
            <a:fld id="{1C477B47-DDB5-489C-BB25-ED0A340F4893}" type="slidenum">
              <a:rPr lang="en-US" altLang="zh-CN" smtClean="0"/>
              <a:pPr>
                <a:defRPr/>
              </a:pPr>
              <a:t>‹#›</a:t>
            </a:fld>
            <a:endParaRPr lang="en-US" altLang="zh-CN"/>
          </a:p>
        </p:txBody>
      </p:sp>
    </p:spTree>
    <p:extLst>
      <p:ext uri="{BB962C8B-B14F-4D97-AF65-F5344CB8AC3E}">
        <p14:creationId xmlns:p14="http://schemas.microsoft.com/office/powerpoint/2010/main" val="2012790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defRPr/>
            </a:pPr>
            <a:fld id="{1C477B47-DDB5-489C-BB25-ED0A340F4893}" type="slidenum">
              <a:rPr lang="en-US" altLang="zh-CN" smtClean="0"/>
              <a:pPr>
                <a:defRPr/>
              </a:pPr>
              <a:t>‹#›</a:t>
            </a:fld>
            <a:endParaRPr lang="en-US" altLang="zh-CN"/>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56441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1C477B47-DDB5-489C-BB25-ED0A340F4893}" type="slidenum">
              <a:rPr lang="en-US" altLang="zh-CN" smtClean="0"/>
              <a:pPr>
                <a:defRPr/>
              </a:pPr>
              <a:t>‹#›</a:t>
            </a:fld>
            <a:endParaRPr lang="en-US" altLang="zh-CN"/>
          </a:p>
        </p:txBody>
      </p:sp>
    </p:spTree>
    <p:extLst>
      <p:ext uri="{BB962C8B-B14F-4D97-AF65-F5344CB8AC3E}">
        <p14:creationId xmlns:p14="http://schemas.microsoft.com/office/powerpoint/2010/main" val="3850266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引言名片">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1C477B47-DDB5-489C-BB25-ED0A340F4893}" type="slidenum">
              <a:rPr lang="en-US" altLang="zh-CN" smtClean="0"/>
              <a:pPr>
                <a:defRPr/>
              </a:pPr>
              <a:t>‹#›</a:t>
            </a:fld>
            <a:endParaRPr lang="en-US" altLang="zh-CN"/>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48642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1C477B47-DDB5-489C-BB25-ED0A340F4893}" type="slidenum">
              <a:rPr lang="en-US" altLang="zh-CN" smtClean="0"/>
              <a:pPr>
                <a:defRPr/>
              </a:pPr>
              <a:t>‹#›</a:t>
            </a:fld>
            <a:endParaRPr lang="en-US" altLang="zh-CN"/>
          </a:p>
        </p:txBody>
      </p:sp>
    </p:spTree>
    <p:extLst>
      <p:ext uri="{BB962C8B-B14F-4D97-AF65-F5344CB8AC3E}">
        <p14:creationId xmlns:p14="http://schemas.microsoft.com/office/powerpoint/2010/main" val="1700459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1C477B47-DDB5-489C-BB25-ED0A340F4893}" type="slidenum">
              <a:rPr lang="en-US" altLang="zh-CN" smtClean="0"/>
              <a:pPr>
                <a:defRPr/>
              </a:pPr>
              <a:t>‹#›</a:t>
            </a:fld>
            <a:endParaRPr lang="en-US" altLang="zh-CN"/>
          </a:p>
        </p:txBody>
      </p:sp>
    </p:spTree>
    <p:extLst>
      <p:ext uri="{BB962C8B-B14F-4D97-AF65-F5344CB8AC3E}">
        <p14:creationId xmlns:p14="http://schemas.microsoft.com/office/powerpoint/2010/main" val="3729035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1C477B47-DDB5-489C-BB25-ED0A340F4893}" type="slidenum">
              <a:rPr lang="en-US" altLang="zh-CN" smtClean="0"/>
              <a:pPr>
                <a:defRPr/>
              </a:pPr>
              <a:t>‹#›</a:t>
            </a:fld>
            <a:endParaRPr lang="en-US" altLang="zh-CN"/>
          </a:p>
        </p:txBody>
      </p:sp>
    </p:spTree>
    <p:extLst>
      <p:ext uri="{BB962C8B-B14F-4D97-AF65-F5344CB8AC3E}">
        <p14:creationId xmlns:p14="http://schemas.microsoft.com/office/powerpoint/2010/main" val="15116415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3312368"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731426589"/>
      </p:ext>
    </p:extLst>
  </p:cSld>
  <p:clrMapOvr>
    <a:masterClrMapping/>
  </p:clrMapOvr>
  <p:transition>
    <p:blinds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3312368"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760745208"/>
      </p:ext>
    </p:extLst>
  </p:cSld>
  <p:clrMapOvr>
    <a:masterClrMapping/>
  </p:clrMapOvr>
  <p:transition>
    <p:blinds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3312368"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645229299"/>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1C477B47-DDB5-489C-BB25-ED0A340F4893}" type="slidenum">
              <a:rPr lang="en-US" altLang="zh-CN" smtClean="0"/>
              <a:pPr>
                <a:defRPr/>
              </a:pPr>
              <a:t>‹#›</a:t>
            </a:fld>
            <a:endParaRPr lang="en-US" altLang="zh-CN"/>
          </a:p>
        </p:txBody>
      </p:sp>
    </p:spTree>
    <p:extLst>
      <p:ext uri="{BB962C8B-B14F-4D97-AF65-F5344CB8AC3E}">
        <p14:creationId xmlns:p14="http://schemas.microsoft.com/office/powerpoint/2010/main" val="1419219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3312368"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812930623"/>
      </p:ext>
    </p:extLst>
  </p:cSld>
  <p:clrMapOvr>
    <a:masterClrMapping/>
  </p:clrMapOvr>
  <p:transition>
    <p:blinds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3312368"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202858036"/>
      </p:ext>
    </p:extLst>
  </p:cSld>
  <p:clrMapOvr>
    <a:masterClrMapping/>
  </p:clrMapOvr>
  <p:transition>
    <p:blinds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4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3312368"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7551520"/>
      </p:ext>
    </p:extLst>
  </p:cSld>
  <p:clrMapOvr>
    <a:masterClrMapping/>
  </p:clrMapOvr>
  <p:transition>
    <p:blinds dir="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6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3312368"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825427715"/>
      </p:ext>
    </p:extLst>
  </p:cSld>
  <p:clrMapOvr>
    <a:masterClrMapping/>
  </p:clrMapOvr>
  <p:transition>
    <p:blinds dir="ver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3312368"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75846553"/>
      </p:ext>
    </p:extLst>
  </p:cSld>
  <p:clrMapOvr>
    <a:masterClrMapping/>
  </p:clrMapOvr>
  <p:transition>
    <p:blinds dir="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7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3312368"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811784239"/>
      </p:ext>
    </p:extLst>
  </p:cSld>
  <p:clrMapOvr>
    <a:masterClrMapping/>
  </p:clrMapOvr>
  <p:transition>
    <p:blinds dir="ver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7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3312368"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4122323945"/>
      </p:ext>
    </p:extLst>
  </p:cSld>
  <p:clrMapOvr>
    <a:masterClrMapping/>
  </p:clrMapOvr>
  <p:transition>
    <p:blinds dir="vert"/>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8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3312368"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420045476"/>
      </p:ext>
    </p:extLst>
  </p:cSld>
  <p:clrMapOvr>
    <a:masterClrMapping/>
  </p:clrMapOvr>
  <p:transition>
    <p:blinds dir="ver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8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3312368"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417011303"/>
      </p:ext>
    </p:extLst>
  </p:cSld>
  <p:clrMapOvr>
    <a:masterClrMapping/>
  </p:clrMapOvr>
  <p:transition>
    <p:blinds dir="ver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8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3312368"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091561654"/>
      </p:ext>
    </p:extLst>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defRPr/>
            </a:pPr>
            <a:fld id="{1C477B47-DDB5-489C-BB25-ED0A340F4893}" type="slidenum">
              <a:rPr lang="en-US" altLang="zh-CN" smtClean="0"/>
              <a:pPr>
                <a:defRPr/>
              </a:pPr>
              <a:t>‹#›</a:t>
            </a:fld>
            <a:endParaRPr lang="en-US" altLang="zh-CN"/>
          </a:p>
        </p:txBody>
      </p:sp>
    </p:spTree>
    <p:extLst>
      <p:ext uri="{BB962C8B-B14F-4D97-AF65-F5344CB8AC3E}">
        <p14:creationId xmlns:p14="http://schemas.microsoft.com/office/powerpoint/2010/main" val="41828512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8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3312368"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824933816"/>
      </p:ext>
    </p:extLst>
  </p:cSld>
  <p:clrMapOvr>
    <a:masterClrMapping/>
  </p:clrMapOvr>
  <p:transition>
    <p:blinds dir="vert"/>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pic>
        <p:nvPicPr>
          <p:cNvPr id="4" name="Picture 184" descr="D:\PPT模板\good.jpg"/>
          <p:cNvPicPr>
            <a:picLocks noChangeAspect="1" noChangeArrowheads="1"/>
          </p:cNvPicPr>
          <p:nvPr userDrawn="1"/>
        </p:nvPicPr>
        <p:blipFill>
          <a:blip r:embed="rId2"/>
          <a:srcRect/>
          <a:stretch>
            <a:fillRect/>
          </a:stretch>
        </p:blipFill>
        <p:spPr bwMode="auto">
          <a:xfrm>
            <a:off x="0" y="6143625"/>
            <a:ext cx="9144000" cy="714375"/>
          </a:xfrm>
          <a:prstGeom prst="rect">
            <a:avLst/>
          </a:prstGeom>
          <a:noFill/>
          <a:ln w="9525">
            <a:noFill/>
            <a:miter lim="800000"/>
            <a:headEnd/>
            <a:tailEnd/>
          </a:ln>
        </p:spPr>
      </p:pic>
      <p:pic>
        <p:nvPicPr>
          <p:cNvPr id="5" name="Picture 183" descr="D:\PPT模板\rendanew.jpg"/>
          <p:cNvPicPr>
            <a:picLocks noChangeAspect="1" noChangeArrowheads="1"/>
          </p:cNvPicPr>
          <p:nvPr userDrawn="1"/>
        </p:nvPicPr>
        <p:blipFill>
          <a:blip r:embed="rId3"/>
          <a:srcRect/>
          <a:stretch>
            <a:fillRect/>
          </a:stretch>
        </p:blipFill>
        <p:spPr bwMode="auto">
          <a:xfrm>
            <a:off x="6858000" y="214313"/>
            <a:ext cx="1631950" cy="1619250"/>
          </a:xfrm>
          <a:prstGeom prst="rect">
            <a:avLst/>
          </a:prstGeom>
          <a:noFill/>
          <a:ln w="9525">
            <a:noFill/>
            <a:miter lim="800000"/>
            <a:headEnd/>
            <a:tailEnd/>
          </a:ln>
        </p:spPr>
      </p:pic>
      <p:sp>
        <p:nvSpPr>
          <p:cNvPr id="93347" name="Rectangle 163"/>
          <p:cNvSpPr>
            <a:spLocks noGrp="1" noRot="1" noChangeArrowheads="1"/>
          </p:cNvSpPr>
          <p:nvPr>
            <p:ph type="ctrTitle"/>
          </p:nvPr>
        </p:nvSpPr>
        <p:spPr>
          <a:xfrm>
            <a:off x="685800" y="2438400"/>
            <a:ext cx="5943600" cy="1143000"/>
          </a:xfrm>
        </p:spPr>
        <p:txBody>
          <a:bodyPr/>
          <a:lstStyle>
            <a:lvl1pPr>
              <a:defRPr b="1">
                <a:latin typeface="华文中宋" pitchFamily="2" charset="-122"/>
                <a:ea typeface="华文中宋" pitchFamily="2" charset="-122"/>
              </a:defRPr>
            </a:lvl1pPr>
          </a:lstStyle>
          <a:p>
            <a:r>
              <a:rPr lang="zh-CN" altLang="en-US" dirty="0"/>
              <a:t>单击此处编辑母版标题样式</a:t>
            </a:r>
          </a:p>
        </p:txBody>
      </p:sp>
      <p:sp>
        <p:nvSpPr>
          <p:cNvPr id="93351" name="Rectangle 167"/>
          <p:cNvSpPr>
            <a:spLocks noGrp="1" noRot="1" noChangeArrowheads="1"/>
          </p:cNvSpPr>
          <p:nvPr>
            <p:ph type="subTitle" idx="1"/>
          </p:nvPr>
        </p:nvSpPr>
        <p:spPr>
          <a:xfrm>
            <a:off x="3571868" y="3886200"/>
            <a:ext cx="4200532" cy="1752600"/>
          </a:xfrm>
        </p:spPr>
        <p:txBody>
          <a:bodyPr/>
          <a:lstStyle>
            <a:lvl1pPr marL="0" indent="0" algn="l">
              <a:buFont typeface="Wingdings" pitchFamily="2" charset="2"/>
              <a:buNone/>
              <a:defRPr sz="2800"/>
            </a:lvl1pPr>
          </a:lstStyle>
          <a:p>
            <a:r>
              <a:rPr lang="zh-CN" altLang="en-US"/>
              <a:t>单击此处编辑母版副标题样式</a:t>
            </a:r>
          </a:p>
        </p:txBody>
      </p:sp>
      <p:sp>
        <p:nvSpPr>
          <p:cNvPr id="6" name="Rectangle 164"/>
          <p:cNvSpPr>
            <a:spLocks noGrp="1" noChangeArrowheads="1"/>
          </p:cNvSpPr>
          <p:nvPr>
            <p:ph type="dt" sz="half" idx="10"/>
          </p:nvPr>
        </p:nvSpPr>
        <p:spPr>
          <a:xfrm>
            <a:off x="301625" y="6248400"/>
            <a:ext cx="2289175" cy="476250"/>
          </a:xfrm>
        </p:spPr>
        <p:txBody>
          <a:bodyPr/>
          <a:lstStyle>
            <a:lvl1pPr>
              <a:defRPr/>
            </a:lvl1pPr>
          </a:lstStyle>
          <a:p>
            <a:pPr>
              <a:defRPr/>
            </a:pPr>
            <a:endParaRPr lang="en-US" altLang="zh-CN"/>
          </a:p>
        </p:txBody>
      </p:sp>
      <p:sp>
        <p:nvSpPr>
          <p:cNvPr id="7" name="Rectangle 165"/>
          <p:cNvSpPr>
            <a:spLocks noGrp="1" noChangeArrowheads="1"/>
          </p:cNvSpPr>
          <p:nvPr>
            <p:ph type="ftr" sz="quarter" idx="11"/>
          </p:nvPr>
        </p:nvSpPr>
        <p:spPr>
          <a:xfrm>
            <a:off x="3124200" y="6248400"/>
            <a:ext cx="2895600" cy="476250"/>
          </a:xfrm>
        </p:spPr>
        <p:txBody>
          <a:bodyPr/>
          <a:lstStyle>
            <a:lvl1pPr>
              <a:defRPr/>
            </a:lvl1pPr>
          </a:lstStyle>
          <a:p>
            <a:pPr>
              <a:defRPr/>
            </a:pPr>
            <a:endParaRPr lang="en-US" altLang="zh-CN"/>
          </a:p>
        </p:txBody>
      </p:sp>
      <p:sp>
        <p:nvSpPr>
          <p:cNvPr id="8" name="Rectangle 166"/>
          <p:cNvSpPr>
            <a:spLocks noGrp="1" noChangeArrowheads="1"/>
          </p:cNvSpPr>
          <p:nvPr>
            <p:ph type="sldNum" sz="quarter" idx="12"/>
          </p:nvPr>
        </p:nvSpPr>
        <p:spPr>
          <a:xfrm>
            <a:off x="6553200" y="6248400"/>
            <a:ext cx="2289175" cy="476250"/>
          </a:xfrm>
        </p:spPr>
        <p:txBody>
          <a:bodyPr/>
          <a:lstStyle>
            <a:lvl1pPr>
              <a:defRPr/>
            </a:lvl1pPr>
          </a:lstStyle>
          <a:p>
            <a:pPr>
              <a:defRPr/>
            </a:pPr>
            <a:fld id="{30EED4B5-0C05-40D5-9780-3FEBEA4424BE}" type="slidenum">
              <a:rPr lang="en-US" altLang="zh-CN"/>
              <a:pPr>
                <a:defRPr/>
              </a:pPr>
              <a:t>‹#›</a:t>
            </a:fld>
            <a:endParaRPr lang="en-US" altLang="zh-CN"/>
          </a:p>
        </p:txBody>
      </p:sp>
    </p:spTree>
  </p:cSld>
  <p:clrMapOvr>
    <a:masterClrMapping/>
  </p:clrMapOvr>
  <p:transition>
    <p:blinds dir="ver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9" name="文本占位符 156"/>
          <p:cNvSpPr>
            <a:spLocks noGrp="1"/>
          </p:cNvSpPr>
          <p:nvPr>
            <p:ph type="body" sz="quarter" idx="13"/>
          </p:nvPr>
        </p:nvSpPr>
        <p:spPr>
          <a:xfrm>
            <a:off x="755577" y="0"/>
            <a:ext cx="3312368" cy="260648"/>
          </a:xfrm>
          <a:ln w="3175"/>
        </p:spPr>
        <p:txBody>
          <a:bodyPr/>
          <a:lstStyle>
            <a:lvl1pPr>
              <a:buNone/>
              <a:defRPr sz="1200">
                <a:solidFill>
                  <a:schemeClr val="bg1"/>
                </a:solidFill>
              </a:defRPr>
            </a:lvl1pPr>
          </a:lstStyle>
          <a:p>
            <a:pPr lvl="0"/>
            <a:endParaRPr lang="zh-CN" altLang="en-US" dirty="0"/>
          </a:p>
        </p:txBody>
      </p:sp>
      <p:sp>
        <p:nvSpPr>
          <p:cNvPr id="10"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cSld>
  <p:clrMapOvr>
    <a:masterClrMapping/>
  </p:clrMapOvr>
  <p:transition>
    <p:blinds dir="vert"/>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7625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文本占位符 156"/>
          <p:cNvSpPr>
            <a:spLocks noGrp="1"/>
          </p:cNvSpPr>
          <p:nvPr>
            <p:ph type="body" sz="quarter" idx="13"/>
          </p:nvPr>
        </p:nvSpPr>
        <p:spPr>
          <a:xfrm>
            <a:off x="755577" y="0"/>
            <a:ext cx="3312368" cy="260648"/>
          </a:xfrm>
          <a:ln w="3175"/>
        </p:spPr>
        <p:txBody>
          <a:bodyPr/>
          <a:lstStyle>
            <a:lvl1pPr>
              <a:buNone/>
              <a:defRPr sz="1200">
                <a:solidFill>
                  <a:schemeClr val="bg1"/>
                </a:solidFill>
              </a:defRPr>
            </a:lvl1pPr>
          </a:lstStyle>
          <a:p>
            <a:pPr lvl="0"/>
            <a:endParaRPr lang="zh-CN" altLang="en-US" dirty="0"/>
          </a:p>
        </p:txBody>
      </p:sp>
      <p:sp>
        <p:nvSpPr>
          <p:cNvPr id="9"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7"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cSld>
  <p:clrMapOvr>
    <a:masterClrMapping/>
  </p:clrMapOvr>
  <p:transition>
    <p:blinds dir="vert"/>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 name="文本占位符 156"/>
          <p:cNvSpPr>
            <a:spLocks noGrp="1"/>
          </p:cNvSpPr>
          <p:nvPr>
            <p:ph type="body" sz="quarter" idx="13"/>
          </p:nvPr>
        </p:nvSpPr>
        <p:spPr>
          <a:xfrm>
            <a:off x="755577" y="0"/>
            <a:ext cx="3312368" cy="260648"/>
          </a:xfrm>
          <a:ln w="3175"/>
        </p:spPr>
        <p:txBody>
          <a:bodyPr/>
          <a:lstStyle>
            <a:lvl1pPr>
              <a:buNone/>
              <a:defRPr sz="1200">
                <a:solidFill>
                  <a:schemeClr val="bg1"/>
                </a:solidFill>
              </a:defRPr>
            </a:lvl1pPr>
          </a:lstStyle>
          <a:p>
            <a:pPr lvl="0"/>
            <a:endParaRPr lang="zh-CN" altLang="en-US" dirty="0"/>
          </a:p>
        </p:txBody>
      </p:sp>
      <p:sp>
        <p:nvSpPr>
          <p:cNvPr id="15"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9"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cSld>
  <p:clrMapOvr>
    <a:masterClrMapping/>
  </p:clrMapOvr>
  <p:transition>
    <p:blinds dir="vert"/>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6" name="文本占位符 156"/>
          <p:cNvSpPr>
            <a:spLocks noGrp="1"/>
          </p:cNvSpPr>
          <p:nvPr>
            <p:ph type="body" sz="quarter" idx="13"/>
          </p:nvPr>
        </p:nvSpPr>
        <p:spPr>
          <a:xfrm>
            <a:off x="755577" y="0"/>
            <a:ext cx="3312368" cy="260648"/>
          </a:xfrm>
          <a:ln w="3175"/>
        </p:spPr>
        <p:txBody>
          <a:bodyPr/>
          <a:lstStyle>
            <a:lvl1pPr>
              <a:buNone/>
              <a:defRPr sz="1200">
                <a:solidFill>
                  <a:schemeClr val="bg1"/>
                </a:solidFill>
              </a:defRPr>
            </a:lvl1pPr>
          </a:lstStyle>
          <a:p>
            <a:pPr lvl="0"/>
            <a:endParaRPr lang="zh-CN" altLang="en-US" dirty="0"/>
          </a:p>
        </p:txBody>
      </p:sp>
      <p:sp>
        <p:nvSpPr>
          <p:cNvPr id="7"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5"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cSld>
  <p:clrMapOvr>
    <a:masterClrMapping/>
  </p:clrMapOvr>
  <p:transition>
    <p:blinds dir="vert"/>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空白">
    <p:spTree>
      <p:nvGrpSpPr>
        <p:cNvPr id="1" name=""/>
        <p:cNvGrpSpPr/>
        <p:nvPr/>
      </p:nvGrpSpPr>
      <p:grpSpPr>
        <a:xfrm>
          <a:off x="0" y="0"/>
          <a:ext cx="0" cy="0"/>
          <a:chOff x="0" y="0"/>
          <a:chExt cx="0" cy="0"/>
        </a:xfrm>
      </p:grpSpPr>
      <p:sp>
        <p:nvSpPr>
          <p:cNvPr id="5" name="文本占位符 156"/>
          <p:cNvSpPr>
            <a:spLocks noGrp="1"/>
          </p:cNvSpPr>
          <p:nvPr>
            <p:ph type="body" sz="quarter" idx="13"/>
          </p:nvPr>
        </p:nvSpPr>
        <p:spPr>
          <a:xfrm>
            <a:off x="755577" y="0"/>
            <a:ext cx="33123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9" name="文本占位符 156"/>
          <p:cNvSpPr>
            <a:spLocks noGrp="1"/>
          </p:cNvSpPr>
          <p:nvPr>
            <p:ph type="body" sz="quarter" idx="18"/>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
        <p:nvSpPr>
          <p:cNvPr id="7" name="Rectangle 250"/>
          <p:cNvSpPr>
            <a:spLocks noGrp="1" noChangeArrowheads="1"/>
          </p:cNvSpPr>
          <p:nvPr>
            <p:ph type="dt" sz="half" idx="19"/>
          </p:nvPr>
        </p:nvSpPr>
        <p:spPr>
          <a:ln/>
        </p:spPr>
        <p:txBody>
          <a:bodyPr/>
          <a:lstStyle>
            <a:lvl1pPr>
              <a:defRPr/>
            </a:lvl1pPr>
          </a:lstStyle>
          <a:p>
            <a:pPr>
              <a:defRPr/>
            </a:pPr>
            <a:endParaRPr lang="en-US" altLang="zh-CN"/>
          </a:p>
        </p:txBody>
      </p:sp>
      <p:sp>
        <p:nvSpPr>
          <p:cNvPr id="8" name="Rectangle 251"/>
          <p:cNvSpPr>
            <a:spLocks noGrp="1" noChangeArrowheads="1"/>
          </p:cNvSpPr>
          <p:nvPr>
            <p:ph type="ftr" sz="quarter" idx="20"/>
          </p:nvPr>
        </p:nvSpPr>
        <p:spPr>
          <a:ln/>
        </p:spPr>
        <p:txBody>
          <a:bodyPr/>
          <a:lstStyle>
            <a:lvl1pPr>
              <a:defRPr/>
            </a:lvl1pPr>
          </a:lstStyle>
          <a:p>
            <a:pPr>
              <a:defRPr/>
            </a:pPr>
            <a:endParaRPr lang="en-US" altLang="zh-CN"/>
          </a:p>
        </p:txBody>
      </p:sp>
      <p:sp>
        <p:nvSpPr>
          <p:cNvPr id="10" name="Rectangle 252"/>
          <p:cNvSpPr>
            <a:spLocks noGrp="1" noChangeArrowheads="1"/>
          </p:cNvSpPr>
          <p:nvPr>
            <p:ph type="sldNum" sz="quarter" idx="21"/>
          </p:nvPr>
        </p:nvSpPr>
        <p:spPr>
          <a:ln/>
        </p:spPr>
        <p:txBody>
          <a:bodyPr/>
          <a:lstStyle>
            <a:lvl1pPr>
              <a:defRPr/>
            </a:lvl1pPr>
          </a:lstStyle>
          <a:p>
            <a:pPr>
              <a:defRPr/>
            </a:pPr>
            <a:fld id="{F58B48A0-CF82-4E55-9628-B2E468FB4C6A}" type="slidenum">
              <a:rPr lang="en-US" altLang="zh-CN"/>
              <a:pPr>
                <a:defRPr/>
              </a:pPr>
              <a:t>‹#›</a:t>
            </a:fld>
            <a:endParaRPr lang="en-US" altLang="zh-CN"/>
          </a:p>
        </p:txBody>
      </p:sp>
    </p:spTree>
  </p:cSld>
  <p:clrMapOvr>
    <a:masterClrMapping/>
  </p:clrMapOvr>
  <p:transition>
    <p:blinds dir="ver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文本占位符 156"/>
          <p:cNvSpPr>
            <a:spLocks noGrp="1"/>
          </p:cNvSpPr>
          <p:nvPr>
            <p:ph type="body" sz="quarter" idx="13"/>
          </p:nvPr>
        </p:nvSpPr>
        <p:spPr>
          <a:xfrm>
            <a:off x="755577" y="0"/>
            <a:ext cx="3312368" cy="260648"/>
          </a:xfrm>
          <a:ln w="3175"/>
        </p:spPr>
        <p:txBody>
          <a:bodyPr/>
          <a:lstStyle>
            <a:lvl1pPr>
              <a:buNone/>
              <a:defRPr sz="1200">
                <a:solidFill>
                  <a:schemeClr val="bg1"/>
                </a:solidFill>
              </a:defRPr>
            </a:lvl1pPr>
          </a:lstStyle>
          <a:p>
            <a:pPr lvl="0"/>
            <a:r>
              <a:rPr lang="zh-CN" altLang="en-US"/>
              <a:t>单击此处编辑母版文本样式</a:t>
            </a:r>
          </a:p>
        </p:txBody>
      </p:sp>
      <p:sp>
        <p:nvSpPr>
          <p:cNvPr id="9"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7"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cSld>
  <p:clrMapOvr>
    <a:masterClrMapping/>
  </p:clrMapOvr>
  <p:transition>
    <p:blinds dir="vert"/>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文本占位符 156"/>
          <p:cNvSpPr>
            <a:spLocks noGrp="1"/>
          </p:cNvSpPr>
          <p:nvPr>
            <p:ph type="body" sz="quarter" idx="13"/>
          </p:nvPr>
        </p:nvSpPr>
        <p:spPr>
          <a:xfrm>
            <a:off x="755577" y="0"/>
            <a:ext cx="3312368" cy="260648"/>
          </a:xfrm>
          <a:ln w="3175"/>
        </p:spPr>
        <p:txBody>
          <a:bodyPr/>
          <a:lstStyle>
            <a:lvl1pPr>
              <a:buNone/>
              <a:defRPr sz="1200">
                <a:solidFill>
                  <a:schemeClr val="bg1"/>
                </a:solidFill>
              </a:defRPr>
            </a:lvl1pPr>
          </a:lstStyle>
          <a:p>
            <a:pPr lvl="0"/>
            <a:endParaRPr lang="zh-CN" altLang="en-US" dirty="0"/>
          </a:p>
        </p:txBody>
      </p:sp>
      <p:sp>
        <p:nvSpPr>
          <p:cNvPr id="9"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12" name="文本占位符 156"/>
          <p:cNvSpPr>
            <a:spLocks noGrp="1"/>
          </p:cNvSpPr>
          <p:nvPr>
            <p:ph type="body" sz="quarter" idx="18"/>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
        <p:nvSpPr>
          <p:cNvPr id="10" name="Rectangle 250"/>
          <p:cNvSpPr>
            <a:spLocks noGrp="1" noChangeArrowheads="1"/>
          </p:cNvSpPr>
          <p:nvPr>
            <p:ph type="dt" sz="half" idx="19"/>
          </p:nvPr>
        </p:nvSpPr>
        <p:spPr>
          <a:ln/>
        </p:spPr>
        <p:txBody>
          <a:bodyPr/>
          <a:lstStyle>
            <a:lvl1pPr>
              <a:defRPr/>
            </a:lvl1pPr>
          </a:lstStyle>
          <a:p>
            <a:pPr>
              <a:defRPr/>
            </a:pPr>
            <a:endParaRPr lang="en-US" altLang="zh-CN"/>
          </a:p>
        </p:txBody>
      </p:sp>
      <p:sp>
        <p:nvSpPr>
          <p:cNvPr id="11" name="Rectangle 251"/>
          <p:cNvSpPr>
            <a:spLocks noGrp="1" noChangeArrowheads="1"/>
          </p:cNvSpPr>
          <p:nvPr>
            <p:ph type="ftr" sz="quarter" idx="20"/>
          </p:nvPr>
        </p:nvSpPr>
        <p:spPr>
          <a:ln/>
        </p:spPr>
        <p:txBody>
          <a:bodyPr/>
          <a:lstStyle>
            <a:lvl1pPr>
              <a:defRPr/>
            </a:lvl1pPr>
          </a:lstStyle>
          <a:p>
            <a:pPr>
              <a:defRPr/>
            </a:pPr>
            <a:endParaRPr lang="en-US" altLang="zh-CN"/>
          </a:p>
        </p:txBody>
      </p:sp>
      <p:sp>
        <p:nvSpPr>
          <p:cNvPr id="13" name="Rectangle 252"/>
          <p:cNvSpPr>
            <a:spLocks noGrp="1" noChangeArrowheads="1"/>
          </p:cNvSpPr>
          <p:nvPr>
            <p:ph type="sldNum" sz="quarter" idx="21"/>
          </p:nvPr>
        </p:nvSpPr>
        <p:spPr>
          <a:ln/>
        </p:spPr>
        <p:txBody>
          <a:bodyPr/>
          <a:lstStyle>
            <a:lvl1pPr>
              <a:defRPr/>
            </a:lvl1pPr>
          </a:lstStyle>
          <a:p>
            <a:pPr>
              <a:defRPr/>
            </a:pPr>
            <a:fld id="{E7374F86-B710-44A1-8208-A89E48B592E0}" type="slidenum">
              <a:rPr lang="en-US" altLang="zh-CN"/>
              <a:pPr>
                <a:defRPr/>
              </a:pPr>
              <a:t>‹#›</a:t>
            </a:fld>
            <a:endParaRPr lang="en-US" altLang="zh-CN"/>
          </a:p>
        </p:txBody>
      </p:sp>
    </p:spTree>
  </p:cSld>
  <p:clrMapOvr>
    <a:masterClrMapping/>
  </p:clrMapOvr>
  <p:transition>
    <p:blinds dir="vert"/>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文本占位符 156"/>
          <p:cNvSpPr>
            <a:spLocks noGrp="1"/>
          </p:cNvSpPr>
          <p:nvPr>
            <p:ph type="body" sz="quarter" idx="13"/>
          </p:nvPr>
        </p:nvSpPr>
        <p:spPr>
          <a:xfrm>
            <a:off x="755577" y="0"/>
            <a:ext cx="3312368" cy="260648"/>
          </a:xfrm>
          <a:ln w="3175"/>
        </p:spPr>
        <p:txBody>
          <a:bodyPr/>
          <a:lstStyle>
            <a:lvl1pPr>
              <a:buNone/>
              <a:defRPr sz="1200">
                <a:solidFill>
                  <a:schemeClr val="bg1"/>
                </a:solidFill>
              </a:defRPr>
            </a:lvl1pPr>
          </a:lstStyle>
          <a:p>
            <a:pPr lvl="0"/>
            <a:endParaRPr lang="zh-CN" altLang="en-US" dirty="0"/>
          </a:p>
        </p:txBody>
      </p:sp>
      <p:sp>
        <p:nvSpPr>
          <p:cNvPr id="8" name="文本占位符 156"/>
          <p:cNvSpPr>
            <a:spLocks noGrp="1"/>
          </p:cNvSpPr>
          <p:nvPr>
            <p:ph type="body" sz="quarter" idx="14"/>
          </p:nvPr>
        </p:nvSpPr>
        <p:spPr>
          <a:xfrm>
            <a:off x="4860032" y="0"/>
            <a:ext cx="4283968" cy="260648"/>
          </a:xfrm>
          <a:ln w="3175"/>
        </p:spPr>
        <p:txBody>
          <a:bodyPr/>
          <a:lstStyle>
            <a:lvl1pPr>
              <a:buNone/>
              <a:defRPr sz="1200">
                <a:solidFill>
                  <a:schemeClr val="bg1"/>
                </a:solidFill>
              </a:defRPr>
            </a:lvl1pPr>
          </a:lstStyle>
          <a:p>
            <a:pPr lvl="0"/>
            <a:endParaRPr lang="zh-CN" altLang="en-US" dirty="0"/>
          </a:p>
        </p:txBody>
      </p:sp>
      <p:sp>
        <p:nvSpPr>
          <p:cNvPr id="11" name="文本占位符 156"/>
          <p:cNvSpPr>
            <a:spLocks noGrp="1"/>
          </p:cNvSpPr>
          <p:nvPr>
            <p:ph type="body" sz="quarter" idx="18"/>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
        <p:nvSpPr>
          <p:cNvPr id="9" name="Rectangle 250"/>
          <p:cNvSpPr>
            <a:spLocks noGrp="1" noChangeArrowheads="1"/>
          </p:cNvSpPr>
          <p:nvPr>
            <p:ph type="dt" sz="half" idx="19"/>
          </p:nvPr>
        </p:nvSpPr>
        <p:spPr>
          <a:ln/>
        </p:spPr>
        <p:txBody>
          <a:bodyPr/>
          <a:lstStyle>
            <a:lvl1pPr>
              <a:defRPr/>
            </a:lvl1pPr>
          </a:lstStyle>
          <a:p>
            <a:pPr>
              <a:defRPr/>
            </a:pPr>
            <a:endParaRPr lang="en-US" altLang="zh-CN"/>
          </a:p>
        </p:txBody>
      </p:sp>
      <p:sp>
        <p:nvSpPr>
          <p:cNvPr id="10" name="Rectangle 251"/>
          <p:cNvSpPr>
            <a:spLocks noGrp="1" noChangeArrowheads="1"/>
          </p:cNvSpPr>
          <p:nvPr>
            <p:ph type="ftr" sz="quarter" idx="20"/>
          </p:nvPr>
        </p:nvSpPr>
        <p:spPr>
          <a:ln/>
        </p:spPr>
        <p:txBody>
          <a:bodyPr/>
          <a:lstStyle>
            <a:lvl1pPr>
              <a:defRPr/>
            </a:lvl1pPr>
          </a:lstStyle>
          <a:p>
            <a:pPr>
              <a:defRPr/>
            </a:pPr>
            <a:endParaRPr lang="en-US" altLang="zh-CN"/>
          </a:p>
        </p:txBody>
      </p:sp>
      <p:sp>
        <p:nvSpPr>
          <p:cNvPr id="12" name="Rectangle 252"/>
          <p:cNvSpPr>
            <a:spLocks noGrp="1" noChangeArrowheads="1"/>
          </p:cNvSpPr>
          <p:nvPr>
            <p:ph type="sldNum" sz="quarter" idx="21"/>
          </p:nvPr>
        </p:nvSpPr>
        <p:spPr>
          <a:ln/>
        </p:spPr>
        <p:txBody>
          <a:bodyPr/>
          <a:lstStyle>
            <a:lvl1pPr>
              <a:defRPr/>
            </a:lvl1pPr>
          </a:lstStyle>
          <a:p>
            <a:pPr>
              <a:defRPr/>
            </a:pPr>
            <a:fld id="{94B3AEB7-3BD6-4AA8-BAD1-B82F762CC412}" type="slidenum">
              <a:rPr lang="en-US" altLang="zh-CN"/>
              <a:pPr>
                <a:defRPr/>
              </a:pPr>
              <a:t>‹#›</a:t>
            </a:fld>
            <a:endParaRPr lang="en-US" altLang="zh-CN"/>
          </a:p>
        </p:txBody>
      </p:sp>
    </p:spTree>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pPr>
              <a:defRPr/>
            </a:pPr>
            <a:fld id="{1C477B47-DDB5-489C-BB25-ED0A340F4893}" type="slidenum">
              <a:rPr lang="en-US" altLang="zh-CN" smtClean="0"/>
              <a:pPr>
                <a:defRPr/>
              </a:pPr>
              <a:t>‹#›</a:t>
            </a:fld>
            <a:endParaRPr lang="en-US" altLang="zh-CN"/>
          </a:p>
        </p:txBody>
      </p:sp>
    </p:spTree>
    <p:extLst>
      <p:ext uri="{BB962C8B-B14F-4D97-AF65-F5344CB8AC3E}">
        <p14:creationId xmlns:p14="http://schemas.microsoft.com/office/powerpoint/2010/main" val="40429048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4013" y="228600"/>
            <a:ext cx="2135187" cy="5870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8450" y="228600"/>
            <a:ext cx="6253163" cy="5870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文本占位符 156"/>
          <p:cNvSpPr>
            <a:spLocks noGrp="1"/>
          </p:cNvSpPr>
          <p:nvPr>
            <p:ph type="body" sz="quarter" idx="13"/>
          </p:nvPr>
        </p:nvSpPr>
        <p:spPr>
          <a:xfrm>
            <a:off x="755577" y="0"/>
            <a:ext cx="3312368" cy="260648"/>
          </a:xfrm>
          <a:ln w="3175"/>
        </p:spPr>
        <p:txBody>
          <a:bodyPr/>
          <a:lstStyle>
            <a:lvl1pPr>
              <a:buNone/>
              <a:defRPr sz="1200">
                <a:solidFill>
                  <a:schemeClr val="bg1"/>
                </a:solidFill>
              </a:defRPr>
            </a:lvl1pPr>
          </a:lstStyle>
          <a:p>
            <a:pPr lvl="0"/>
            <a:endParaRPr lang="zh-CN" altLang="en-US" dirty="0"/>
          </a:p>
        </p:txBody>
      </p:sp>
      <p:sp>
        <p:nvSpPr>
          <p:cNvPr id="8"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11" name="文本占位符 156"/>
          <p:cNvSpPr>
            <a:spLocks noGrp="1"/>
          </p:cNvSpPr>
          <p:nvPr>
            <p:ph type="body" sz="quarter" idx="18"/>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
        <p:nvSpPr>
          <p:cNvPr id="9" name="Rectangle 250"/>
          <p:cNvSpPr>
            <a:spLocks noGrp="1" noChangeArrowheads="1"/>
          </p:cNvSpPr>
          <p:nvPr>
            <p:ph type="dt" sz="half" idx="19"/>
          </p:nvPr>
        </p:nvSpPr>
        <p:spPr>
          <a:ln/>
        </p:spPr>
        <p:txBody>
          <a:bodyPr/>
          <a:lstStyle>
            <a:lvl1pPr>
              <a:defRPr/>
            </a:lvl1pPr>
          </a:lstStyle>
          <a:p>
            <a:pPr>
              <a:defRPr/>
            </a:pPr>
            <a:endParaRPr lang="en-US" altLang="zh-CN"/>
          </a:p>
        </p:txBody>
      </p:sp>
      <p:sp>
        <p:nvSpPr>
          <p:cNvPr id="10" name="Rectangle 251"/>
          <p:cNvSpPr>
            <a:spLocks noGrp="1" noChangeArrowheads="1"/>
          </p:cNvSpPr>
          <p:nvPr>
            <p:ph type="ftr" sz="quarter" idx="20"/>
          </p:nvPr>
        </p:nvSpPr>
        <p:spPr>
          <a:ln/>
        </p:spPr>
        <p:txBody>
          <a:bodyPr/>
          <a:lstStyle>
            <a:lvl1pPr>
              <a:defRPr/>
            </a:lvl1pPr>
          </a:lstStyle>
          <a:p>
            <a:pPr>
              <a:defRPr/>
            </a:pPr>
            <a:endParaRPr lang="en-US" altLang="zh-CN"/>
          </a:p>
        </p:txBody>
      </p:sp>
      <p:sp>
        <p:nvSpPr>
          <p:cNvPr id="12" name="Rectangle 252"/>
          <p:cNvSpPr>
            <a:spLocks noGrp="1" noChangeArrowheads="1"/>
          </p:cNvSpPr>
          <p:nvPr>
            <p:ph type="sldNum" sz="quarter" idx="21"/>
          </p:nvPr>
        </p:nvSpPr>
        <p:spPr>
          <a:ln/>
        </p:spPr>
        <p:txBody>
          <a:bodyPr/>
          <a:lstStyle>
            <a:lvl1pPr>
              <a:defRPr/>
            </a:lvl1pPr>
          </a:lstStyle>
          <a:p>
            <a:pPr>
              <a:defRPr/>
            </a:pPr>
            <a:fld id="{13A7B2C9-99D3-4E4D-809A-58495EC2BA89}" type="slidenum">
              <a:rPr lang="en-US" altLang="zh-CN"/>
              <a:pPr>
                <a:defRPr/>
              </a:pPr>
              <a:t>‹#›</a:t>
            </a:fld>
            <a:endParaRPr lang="en-US" altLang="zh-CN"/>
          </a:p>
        </p:txBody>
      </p:sp>
    </p:spTree>
  </p:cSld>
  <p:clrMapOvr>
    <a:masterClrMapping/>
  </p:clrMapOvr>
  <p:transition>
    <p:blinds dir="vert"/>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87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
        <p:nvSpPr>
          <p:cNvPr id="5" name="Rectangle 250"/>
          <p:cNvSpPr>
            <a:spLocks noGrp="1" noChangeArrowheads="1"/>
          </p:cNvSpPr>
          <p:nvPr>
            <p:ph type="dt" sz="half" idx="16"/>
          </p:nvPr>
        </p:nvSpPr>
        <p:spPr>
          <a:ln/>
        </p:spPr>
        <p:txBody>
          <a:bodyPr/>
          <a:lstStyle>
            <a:lvl1pPr>
              <a:defRPr/>
            </a:lvl1pPr>
          </a:lstStyle>
          <a:p>
            <a:pPr>
              <a:defRPr/>
            </a:pPr>
            <a:endParaRPr lang="en-US" altLang="zh-CN"/>
          </a:p>
        </p:txBody>
      </p:sp>
      <p:sp>
        <p:nvSpPr>
          <p:cNvPr id="6" name="Rectangle 251"/>
          <p:cNvSpPr>
            <a:spLocks noGrp="1" noChangeArrowheads="1"/>
          </p:cNvSpPr>
          <p:nvPr>
            <p:ph type="ftr" sz="quarter" idx="17"/>
          </p:nvPr>
        </p:nvSpPr>
        <p:spPr>
          <a:ln/>
        </p:spPr>
        <p:txBody>
          <a:bodyPr/>
          <a:lstStyle>
            <a:lvl1pPr>
              <a:defRPr/>
            </a:lvl1pPr>
          </a:lstStyle>
          <a:p>
            <a:pPr>
              <a:defRPr/>
            </a:pPr>
            <a:endParaRPr lang="en-US" altLang="zh-CN"/>
          </a:p>
        </p:txBody>
      </p:sp>
      <p:sp>
        <p:nvSpPr>
          <p:cNvPr id="8" name="Rectangle 252"/>
          <p:cNvSpPr>
            <a:spLocks noGrp="1" noChangeArrowheads="1"/>
          </p:cNvSpPr>
          <p:nvPr>
            <p:ph type="sldNum" sz="quarter" idx="18"/>
          </p:nvPr>
        </p:nvSpPr>
        <p:spPr>
          <a:ln/>
        </p:spPr>
        <p:txBody>
          <a:bodyPr/>
          <a:lstStyle>
            <a:lvl1pPr>
              <a:defRPr/>
            </a:lvl1pPr>
          </a:lstStyle>
          <a:p>
            <a:pPr>
              <a:defRPr/>
            </a:pPr>
            <a:fld id="{BE451C25-BEE4-47EA-A7CF-A99CA8AF4E9F}" type="slidenum">
              <a:rPr lang="en-US" altLang="zh-CN"/>
              <a:pPr>
                <a:defRPr/>
              </a:pPr>
              <a:t>‹#›</a:t>
            </a:fld>
            <a:endParaRPr lang="en-US" altLang="zh-CN"/>
          </a:p>
        </p:txBody>
      </p:sp>
    </p:spTree>
  </p:cSld>
  <p:clrMapOvr>
    <a:masterClrMapping/>
  </p:clrMapOvr>
  <p:transition>
    <p:blinds dir="vert"/>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2_空白">
    <p:spTree>
      <p:nvGrpSpPr>
        <p:cNvPr id="1" name=""/>
        <p:cNvGrpSpPr/>
        <p:nvPr/>
      </p:nvGrpSpPr>
      <p:grpSpPr>
        <a:xfrm>
          <a:off x="0" y="0"/>
          <a:ext cx="0" cy="0"/>
          <a:chOff x="0" y="0"/>
          <a:chExt cx="0" cy="0"/>
        </a:xfrm>
      </p:grpSpPr>
      <p:sp>
        <p:nvSpPr>
          <p:cNvPr id="5"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
        <p:nvSpPr>
          <p:cNvPr id="3" name="Rectangle 250"/>
          <p:cNvSpPr>
            <a:spLocks noGrp="1" noChangeArrowheads="1"/>
          </p:cNvSpPr>
          <p:nvPr>
            <p:ph type="dt" sz="half" idx="16"/>
          </p:nvPr>
        </p:nvSpPr>
        <p:spPr>
          <a:ln/>
        </p:spPr>
        <p:txBody>
          <a:bodyPr/>
          <a:lstStyle>
            <a:lvl1pPr>
              <a:defRPr/>
            </a:lvl1pPr>
          </a:lstStyle>
          <a:p>
            <a:pPr>
              <a:defRPr/>
            </a:pPr>
            <a:endParaRPr lang="en-US" altLang="zh-CN"/>
          </a:p>
        </p:txBody>
      </p:sp>
      <p:sp>
        <p:nvSpPr>
          <p:cNvPr id="4" name="Rectangle 251"/>
          <p:cNvSpPr>
            <a:spLocks noGrp="1" noChangeArrowheads="1"/>
          </p:cNvSpPr>
          <p:nvPr>
            <p:ph type="ftr" sz="quarter" idx="17"/>
          </p:nvPr>
        </p:nvSpPr>
        <p:spPr>
          <a:ln/>
        </p:spPr>
        <p:txBody>
          <a:bodyPr/>
          <a:lstStyle>
            <a:lvl1pPr>
              <a:defRPr/>
            </a:lvl1pPr>
          </a:lstStyle>
          <a:p>
            <a:pPr>
              <a:defRPr/>
            </a:pPr>
            <a:endParaRPr lang="en-US" altLang="zh-CN"/>
          </a:p>
        </p:txBody>
      </p:sp>
      <p:sp>
        <p:nvSpPr>
          <p:cNvPr id="6" name="Rectangle 252"/>
          <p:cNvSpPr>
            <a:spLocks noGrp="1" noChangeArrowheads="1"/>
          </p:cNvSpPr>
          <p:nvPr>
            <p:ph type="sldNum" sz="quarter" idx="18"/>
          </p:nvPr>
        </p:nvSpPr>
        <p:spPr>
          <a:ln/>
        </p:spPr>
        <p:txBody>
          <a:bodyPr/>
          <a:lstStyle>
            <a:lvl1pPr>
              <a:defRPr/>
            </a:lvl1pPr>
          </a:lstStyle>
          <a:p>
            <a:pPr>
              <a:defRPr/>
            </a:pPr>
            <a:fld id="{2695896F-6446-44BB-9DD1-23D195FCEDB0}" type="slidenum">
              <a:rPr lang="en-US" altLang="zh-CN"/>
              <a:pPr>
                <a:defRPr/>
              </a:pPr>
              <a:t>‹#›</a:t>
            </a:fld>
            <a:endParaRPr lang="en-US" altLang="zh-CN"/>
          </a:p>
        </p:txBody>
      </p:sp>
    </p:spTree>
  </p:cSld>
  <p:clrMapOvr>
    <a:masterClrMapping/>
  </p:clrMapOvr>
  <p:transition>
    <p:blinds dir="vert"/>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3312368"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74193237"/>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pPr>
              <a:defRPr/>
            </a:pPr>
            <a:fld id="{1C477B47-DDB5-489C-BB25-ED0A340F4893}" type="slidenum">
              <a:rPr lang="en-US" altLang="zh-CN" smtClean="0"/>
              <a:pPr>
                <a:defRPr/>
              </a:pPr>
              <a:t>‹#›</a:t>
            </a:fld>
            <a:endParaRPr lang="en-US" altLang="zh-CN"/>
          </a:p>
        </p:txBody>
      </p:sp>
    </p:spTree>
    <p:extLst>
      <p:ext uri="{BB962C8B-B14F-4D97-AF65-F5344CB8AC3E}">
        <p14:creationId xmlns:p14="http://schemas.microsoft.com/office/powerpoint/2010/main" val="1503524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a:defRPr/>
            </a:pPr>
            <a:fld id="{1C477B47-DDB5-489C-BB25-ED0A340F4893}" type="slidenum">
              <a:rPr lang="en-US" altLang="zh-CN" smtClean="0"/>
              <a:pPr>
                <a:defRPr/>
              </a:pPr>
              <a:t>‹#›</a:t>
            </a:fld>
            <a:endParaRPr lang="en-US" altLang="zh-CN"/>
          </a:p>
        </p:txBody>
      </p:sp>
    </p:spTree>
    <p:extLst>
      <p:ext uri="{BB962C8B-B14F-4D97-AF65-F5344CB8AC3E}">
        <p14:creationId xmlns:p14="http://schemas.microsoft.com/office/powerpoint/2010/main" val="3102524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a:defRPr/>
            </a:pPr>
            <a:fld id="{1C477B47-DDB5-489C-BB25-ED0A340F4893}" type="slidenum">
              <a:rPr lang="en-US" altLang="zh-CN" smtClean="0"/>
              <a:pPr>
                <a:defRPr/>
              </a:pPr>
              <a:t>‹#›</a:t>
            </a:fld>
            <a:endParaRPr lang="en-US" altLang="zh-CN"/>
          </a:p>
        </p:txBody>
      </p:sp>
    </p:spTree>
    <p:extLst>
      <p:ext uri="{BB962C8B-B14F-4D97-AF65-F5344CB8AC3E}">
        <p14:creationId xmlns:p14="http://schemas.microsoft.com/office/powerpoint/2010/main" val="2256237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a:defRPr/>
            </a:pPr>
            <a:fld id="{1C477B47-DDB5-489C-BB25-ED0A340F4893}" type="slidenum">
              <a:rPr lang="en-US" altLang="zh-CN" smtClean="0"/>
              <a:pPr>
                <a:defRPr/>
              </a:pPr>
              <a:t>‹#›</a:t>
            </a:fld>
            <a:endParaRPr lang="en-US" altLang="zh-CN"/>
          </a:p>
        </p:txBody>
      </p:sp>
    </p:spTree>
    <p:extLst>
      <p:ext uri="{BB962C8B-B14F-4D97-AF65-F5344CB8AC3E}">
        <p14:creationId xmlns:p14="http://schemas.microsoft.com/office/powerpoint/2010/main" val="1139265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1C477B47-DDB5-489C-BB25-ED0A340F4893}" type="slidenum">
              <a:rPr lang="en-US" altLang="zh-CN" smtClean="0"/>
              <a:pPr>
                <a:defRPr/>
              </a:pPr>
              <a:t>‹#›</a:t>
            </a:fld>
            <a:endParaRPr lang="en-US" altLang="zh-CN"/>
          </a:p>
        </p:txBody>
      </p:sp>
    </p:spTree>
    <p:extLst>
      <p:ext uri="{BB962C8B-B14F-4D97-AF65-F5344CB8AC3E}">
        <p14:creationId xmlns:p14="http://schemas.microsoft.com/office/powerpoint/2010/main" val="205146413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endParaRPr lang="en-US" altLang="zh-CN"/>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ltLang="zh-CN"/>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pPr>
              <a:defRPr/>
            </a:pPr>
            <a:fld id="{1C477B47-DDB5-489C-BB25-ED0A340F4893}" type="slidenum">
              <a:rPr lang="en-US" altLang="zh-CN" smtClean="0"/>
              <a:pPr>
                <a:defRPr/>
              </a:pPr>
              <a:t>‹#›</a:t>
            </a:fld>
            <a:endParaRPr lang="en-US" altLang="zh-CN"/>
          </a:p>
        </p:txBody>
      </p:sp>
      <p:pic>
        <p:nvPicPr>
          <p:cNvPr id="34" name="Picture 254" descr="D:\PPT模板\rendanew.jpg"/>
          <p:cNvPicPr>
            <a:picLocks noChangeAspect="1" noChangeArrowheads="1"/>
          </p:cNvPicPr>
          <p:nvPr userDrawn="1"/>
        </p:nvPicPr>
        <p:blipFill>
          <a:blip r:embed="rId45"/>
          <a:srcRect/>
          <a:stretch>
            <a:fillRect/>
          </a:stretch>
        </p:blipFill>
        <p:spPr bwMode="auto">
          <a:xfrm>
            <a:off x="7543800" y="403225"/>
            <a:ext cx="1524000" cy="1512888"/>
          </a:xfrm>
          <a:prstGeom prst="rect">
            <a:avLst/>
          </a:prstGeom>
          <a:noFill/>
          <a:ln w="9525">
            <a:noFill/>
            <a:miter lim="800000"/>
            <a:headEnd/>
            <a:tailEnd/>
          </a:ln>
        </p:spPr>
      </p:pic>
      <p:sp>
        <p:nvSpPr>
          <p:cNvPr id="35" name="TextBox 154"/>
          <p:cNvSpPr txBox="1"/>
          <p:nvPr userDrawn="1"/>
        </p:nvSpPr>
        <p:spPr>
          <a:xfrm>
            <a:off x="0" y="0"/>
            <a:ext cx="4067175" cy="276225"/>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2700000" scaled="1"/>
            <a:tileRect/>
          </a:gradFill>
        </p:spPr>
        <p:txBody>
          <a:bodyPr>
            <a:spAutoFit/>
          </a:bodyPr>
          <a:lstStyle/>
          <a:p>
            <a:pPr>
              <a:defRPr/>
            </a:pPr>
            <a:endParaRPr lang="zh-CN" altLang="en-US" sz="1200" dirty="0">
              <a:solidFill>
                <a:schemeClr val="bg1"/>
              </a:solidFill>
            </a:endParaRPr>
          </a:p>
        </p:txBody>
      </p:sp>
      <p:sp>
        <p:nvSpPr>
          <p:cNvPr id="63" name="TextBox 155"/>
          <p:cNvSpPr txBox="1"/>
          <p:nvPr userDrawn="1"/>
        </p:nvSpPr>
        <p:spPr>
          <a:xfrm>
            <a:off x="0" y="6581775"/>
            <a:ext cx="9144000" cy="338138"/>
          </a:xfrm>
          <a:prstGeom prst="rect">
            <a:avLst/>
          </a:prstGeom>
          <a:gradFill flip="none" rotWithShape="1">
            <a:gsLst>
              <a:gs pos="0">
                <a:srgbClr val="AB0000">
                  <a:shade val="30000"/>
                  <a:satMod val="115000"/>
                </a:srgbClr>
              </a:gs>
              <a:gs pos="50000">
                <a:srgbClr val="AB0000">
                  <a:shade val="67500"/>
                  <a:satMod val="115000"/>
                </a:srgbClr>
              </a:gs>
              <a:gs pos="100000">
                <a:srgbClr val="AB0000">
                  <a:shade val="100000"/>
                  <a:satMod val="115000"/>
                </a:srgbClr>
              </a:gs>
            </a:gsLst>
            <a:lin ang="2700000" scaled="1"/>
            <a:tileRect/>
          </a:gradFill>
        </p:spPr>
        <p:txBody>
          <a:bodyPr>
            <a:spAutoFit/>
          </a:bodyPr>
          <a:lstStyle/>
          <a:p>
            <a:pPr algn="r">
              <a:defRPr/>
            </a:pPr>
            <a:r>
              <a:rPr lang="en-US" altLang="zh-CN" sz="1200" dirty="0">
                <a:solidFill>
                  <a:schemeClr val="bg1"/>
                </a:solidFill>
              </a:rPr>
              <a:t>P. </a:t>
            </a:r>
            <a:fld id="{F733E731-9750-4C10-BCFC-31D1A9368162}" type="slidenum">
              <a:rPr lang="en-US" altLang="zh-CN" sz="1600">
                <a:solidFill>
                  <a:schemeClr val="bg1"/>
                </a:solidFill>
              </a:rPr>
              <a:pPr algn="r">
                <a:defRPr/>
              </a:pPr>
              <a:t>‹#›</a:t>
            </a:fld>
            <a:r>
              <a:rPr lang="en-US" altLang="zh-CN" sz="1600" dirty="0">
                <a:solidFill>
                  <a:schemeClr val="bg1"/>
                </a:solidFill>
              </a:rPr>
              <a:t> </a:t>
            </a:r>
            <a:endParaRPr lang="zh-CN" altLang="en-US" sz="1600" dirty="0">
              <a:solidFill>
                <a:schemeClr val="bg1"/>
              </a:solidFill>
            </a:endParaRPr>
          </a:p>
        </p:txBody>
      </p:sp>
      <p:sp>
        <p:nvSpPr>
          <p:cNvPr id="64" name="TextBox 156"/>
          <p:cNvSpPr txBox="1"/>
          <p:nvPr userDrawn="1"/>
        </p:nvSpPr>
        <p:spPr>
          <a:xfrm>
            <a:off x="4067175" y="0"/>
            <a:ext cx="5076825" cy="276225"/>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8900000" scaled="1"/>
            <a:tileRect/>
          </a:gradFill>
        </p:spPr>
        <p:txBody>
          <a:bodyPr>
            <a:spAutoFit/>
          </a:bodyPr>
          <a:lstStyle/>
          <a:p>
            <a:pPr>
              <a:defRPr/>
            </a:pPr>
            <a:endParaRPr lang="zh-CN" altLang="en-US" sz="1200" dirty="0">
              <a:solidFill>
                <a:schemeClr val="bg1"/>
              </a:solidFill>
            </a:endParaRPr>
          </a:p>
        </p:txBody>
      </p:sp>
      <p:sp>
        <p:nvSpPr>
          <p:cNvPr id="65" name="文本占位符 156"/>
          <p:cNvSpPr txBox="1">
            <a:spLocks/>
          </p:cNvSpPr>
          <p:nvPr userDrawn="1"/>
        </p:nvSpPr>
        <p:spPr>
          <a:xfrm>
            <a:off x="571500" y="6643688"/>
            <a:ext cx="7429500" cy="188912"/>
          </a:xfrm>
          <a:prstGeom prst="rect">
            <a:avLst/>
          </a:prstGeom>
          <a:ln w="3175"/>
        </p:spPr>
        <p:txBody>
          <a:bodyPr/>
          <a:lstStyle>
            <a:lvl1pPr>
              <a:buNone/>
              <a:defRPr sz="1200">
                <a:solidFill>
                  <a:schemeClr val="bg1"/>
                </a:solidFill>
              </a:defRPr>
            </a:lvl1pPr>
          </a:lstStyle>
          <a:p>
            <a:pPr marL="342900" indent="-342900" eaLnBrk="0" hangingPunct="0">
              <a:spcBef>
                <a:spcPct val="20000"/>
              </a:spcBef>
              <a:buClr>
                <a:schemeClr val="hlink"/>
              </a:buClr>
              <a:buFont typeface="Wingdings" pitchFamily="2" charset="2"/>
              <a:buNone/>
              <a:defRPr/>
            </a:pPr>
            <a:r>
              <a:rPr lang="zh-CN" altLang="en-US" kern="0" dirty="0">
                <a:latin typeface="+mn-lt"/>
                <a:ea typeface="+mn-ea"/>
              </a:rPr>
              <a:t>参考书：朝乐门</a:t>
            </a:r>
            <a:r>
              <a:rPr lang="en-US" altLang="zh-CN" kern="0" dirty="0">
                <a:latin typeface="+mn-lt"/>
                <a:ea typeface="+mn-ea"/>
              </a:rPr>
              <a:t>.</a:t>
            </a:r>
            <a:r>
              <a:rPr lang="zh-CN" altLang="en-US" kern="0" dirty="0">
                <a:latin typeface="+mn-lt"/>
                <a:ea typeface="+mn-ea"/>
              </a:rPr>
              <a:t>数据科学</a:t>
            </a:r>
            <a:r>
              <a:rPr lang="en-US" altLang="zh-CN" kern="0" dirty="0">
                <a:latin typeface="+mn-lt"/>
                <a:ea typeface="+mn-ea"/>
              </a:rPr>
              <a:t>[M].</a:t>
            </a:r>
            <a:r>
              <a:rPr lang="zh-CN" altLang="en-US" kern="0" dirty="0">
                <a:latin typeface="+mn-lt"/>
                <a:ea typeface="+mn-ea"/>
              </a:rPr>
              <a:t>北京</a:t>
            </a:r>
            <a:r>
              <a:rPr lang="en-US" altLang="zh-CN" kern="0" dirty="0">
                <a:latin typeface="+mn-lt"/>
                <a:ea typeface="+mn-ea"/>
              </a:rPr>
              <a:t>:</a:t>
            </a:r>
            <a:r>
              <a:rPr lang="zh-CN" altLang="en-US" kern="0" dirty="0">
                <a:latin typeface="+mn-lt"/>
                <a:ea typeface="+mn-ea"/>
              </a:rPr>
              <a:t>清华大学出版社</a:t>
            </a:r>
            <a:r>
              <a:rPr lang="en-US" altLang="zh-CN" kern="0" dirty="0">
                <a:latin typeface="+mn-lt"/>
                <a:ea typeface="+mn-ea"/>
              </a:rPr>
              <a:t>, 2016.</a:t>
            </a:r>
            <a:endParaRPr lang="zh-CN" altLang="en-US" kern="0" dirty="0">
              <a:latin typeface="+mn-lt"/>
              <a:ea typeface="+mn-ea"/>
            </a:endParaRPr>
          </a:p>
        </p:txBody>
      </p:sp>
      <p:sp>
        <p:nvSpPr>
          <p:cNvPr id="66" name="文本占位符 156"/>
          <p:cNvSpPr txBox="1">
            <a:spLocks/>
          </p:cNvSpPr>
          <p:nvPr userDrawn="1"/>
        </p:nvSpPr>
        <p:spPr>
          <a:xfrm>
            <a:off x="0" y="0"/>
            <a:ext cx="3311525" cy="260350"/>
          </a:xfrm>
          <a:prstGeom prst="rect">
            <a:avLst/>
          </a:prstGeom>
          <a:ln w="3175"/>
        </p:spPr>
        <p:txBody>
          <a:bodyPr/>
          <a:lstStyle>
            <a:lvl1pPr>
              <a:buNone/>
              <a:defRPr sz="1200">
                <a:solidFill>
                  <a:schemeClr val="bg1"/>
                </a:solidFill>
              </a:defRPr>
            </a:lvl1pPr>
          </a:lstStyle>
          <a:p>
            <a:pPr marL="342900" indent="-342900" eaLnBrk="0" hangingPunct="0">
              <a:spcBef>
                <a:spcPct val="20000"/>
              </a:spcBef>
              <a:buClr>
                <a:schemeClr val="hlink"/>
              </a:buClr>
              <a:buFont typeface="Wingdings" pitchFamily="2" charset="2"/>
              <a:buNone/>
              <a:defRPr/>
            </a:pPr>
            <a:r>
              <a:rPr lang="en-US" altLang="zh-CN" kern="0" dirty="0">
                <a:latin typeface="+mn-lt"/>
                <a:ea typeface="+mn-ea"/>
              </a:rPr>
              <a:t>1.</a:t>
            </a:r>
            <a:r>
              <a:rPr lang="zh-CN" altLang="en-US" kern="0" dirty="0">
                <a:latin typeface="+mn-lt"/>
                <a:ea typeface="+mn-ea"/>
              </a:rPr>
              <a:t>基础理论</a:t>
            </a:r>
          </a:p>
        </p:txBody>
      </p:sp>
    </p:spTree>
    <p:extLst>
      <p:ext uri="{BB962C8B-B14F-4D97-AF65-F5344CB8AC3E}">
        <p14:creationId xmlns:p14="http://schemas.microsoft.com/office/powerpoint/2010/main" val="943200606"/>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78" r:id="rId15"/>
    <p:sldLayoutId id="2147484379" r:id="rId16"/>
    <p:sldLayoutId id="2147484385" r:id="rId17"/>
    <p:sldLayoutId id="2147484398" r:id="rId18"/>
    <p:sldLayoutId id="2147484399" r:id="rId19"/>
    <p:sldLayoutId id="2147484414" r:id="rId20"/>
    <p:sldLayoutId id="2147484420" r:id="rId21"/>
    <p:sldLayoutId id="2147484425" r:id="rId22"/>
    <p:sldLayoutId id="2147484448" r:id="rId23"/>
    <p:sldLayoutId id="2147484449" r:id="rId24"/>
    <p:sldLayoutId id="2147484454" r:id="rId25"/>
    <p:sldLayoutId id="2147484458" r:id="rId26"/>
    <p:sldLayoutId id="2147484461" r:id="rId27"/>
    <p:sldLayoutId id="2147484462" r:id="rId28"/>
    <p:sldLayoutId id="2147484463" r:id="rId29"/>
    <p:sldLayoutId id="2147484465" r:id="rId30"/>
    <p:sldLayoutId id="2147484356" r:id="rId31"/>
    <p:sldLayoutId id="2147484358" r:id="rId32"/>
    <p:sldLayoutId id="2147484359" r:id="rId33"/>
    <p:sldLayoutId id="2147484360" r:id="rId34"/>
    <p:sldLayoutId id="2147484361" r:id="rId35"/>
    <p:sldLayoutId id="2147484350" r:id="rId36"/>
    <p:sldLayoutId id="2147484362" r:id="rId37"/>
    <p:sldLayoutId id="2147484351" r:id="rId38"/>
    <p:sldLayoutId id="2147484352" r:id="rId39"/>
    <p:sldLayoutId id="2147484353" r:id="rId40"/>
    <p:sldLayoutId id="2147484354" r:id="rId41"/>
    <p:sldLayoutId id="2147484355" r:id="rId42"/>
    <p:sldLayoutId id="2147484466" r:id="rId43"/>
  </p:sldLayoutIdLst>
  <p:transition>
    <p:blinds dir="vert"/>
  </p:transition>
  <p:hf sldNum="0"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2.jpg"/><Relationship Id="rId7" Type="http://schemas.openxmlformats.org/officeDocument/2006/relationships/image" Target="../media/image36.jp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35.jpg"/><Relationship Id="rId11" Type="http://schemas.openxmlformats.org/officeDocument/2006/relationships/image" Target="../media/image40.jpg"/><Relationship Id="rId5" Type="http://schemas.openxmlformats.org/officeDocument/2006/relationships/image" Target="../media/image34.jpg"/><Relationship Id="rId10" Type="http://schemas.openxmlformats.org/officeDocument/2006/relationships/image" Target="../media/image39.jpg"/><Relationship Id="rId4" Type="http://schemas.openxmlformats.org/officeDocument/2006/relationships/image" Target="../media/image33.jpg"/><Relationship Id="rId9" Type="http://schemas.openxmlformats.org/officeDocument/2006/relationships/image" Target="../media/image38.jp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gif"/><Relationship Id="rId4" Type="http://schemas.openxmlformats.org/officeDocument/2006/relationships/image" Target="../media/image58.png"/><Relationship Id="rId9"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7.png"/><Relationship Id="rId7" Type="http://schemas.openxmlformats.org/officeDocument/2006/relationships/image" Target="../media/image7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10" Type="http://schemas.openxmlformats.org/officeDocument/2006/relationships/image" Target="../media/image74.png"/><Relationship Id="rId4" Type="http://schemas.openxmlformats.org/officeDocument/2006/relationships/image" Target="../media/image68.jpeg"/><Relationship Id="rId9"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1.xml"/><Relationship Id="rId5" Type="http://schemas.openxmlformats.org/officeDocument/2006/relationships/image" Target="../media/image88.png"/><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gif"/><Relationship Id="rId1" Type="http://schemas.openxmlformats.org/officeDocument/2006/relationships/slideLayout" Target="../slideLayouts/slideLayout26.xml"/><Relationship Id="rId4" Type="http://schemas.openxmlformats.org/officeDocument/2006/relationships/image" Target="../media/image98.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标题 1"/>
          <p:cNvSpPr>
            <a:spLocks noGrp="1"/>
          </p:cNvSpPr>
          <p:nvPr>
            <p:ph type="ctrTitle"/>
          </p:nvPr>
        </p:nvSpPr>
        <p:spPr>
          <a:xfrm>
            <a:off x="1835696" y="1124744"/>
            <a:ext cx="6600451" cy="2262781"/>
          </a:xfrm>
        </p:spPr>
        <p:txBody>
          <a:bodyPr/>
          <a:lstStyle/>
          <a:p>
            <a:r>
              <a:rPr lang="zh-CN" altLang="en-US" dirty="0"/>
              <a:t>第</a:t>
            </a:r>
            <a:r>
              <a:rPr lang="en-US" altLang="zh-CN" dirty="0"/>
              <a:t>1</a:t>
            </a:r>
            <a:r>
              <a:rPr lang="zh-CN" altLang="en-US" dirty="0"/>
              <a:t>章  数据</a:t>
            </a:r>
            <a:r>
              <a:rPr lang="en-US" altLang="zh-CN" dirty="0"/>
              <a:t>&amp;</a:t>
            </a:r>
            <a:br>
              <a:rPr lang="en-US" altLang="zh-CN" dirty="0"/>
            </a:br>
            <a:r>
              <a:rPr lang="en-US" altLang="zh-CN" dirty="0"/>
              <a:t>           </a:t>
            </a:r>
            <a:r>
              <a:rPr lang="zh-CN" altLang="en-US" dirty="0"/>
              <a:t>数据基础理论</a:t>
            </a:r>
          </a:p>
        </p:txBody>
      </p:sp>
      <p:sp>
        <p:nvSpPr>
          <p:cNvPr id="45059" name="副标题 2"/>
          <p:cNvSpPr>
            <a:spLocks noGrp="1"/>
          </p:cNvSpPr>
          <p:nvPr>
            <p:ph type="subTitle" idx="1"/>
          </p:nvPr>
        </p:nvSpPr>
        <p:spPr>
          <a:xfrm>
            <a:off x="3786188" y="3886200"/>
            <a:ext cx="2153964" cy="1126976"/>
          </a:xfrm>
        </p:spPr>
        <p:txBody>
          <a:bodyPr>
            <a:noAutofit/>
          </a:bodyPr>
          <a:lstStyle/>
          <a:p>
            <a:r>
              <a:rPr lang="zh-CN" altLang="en-US" sz="2400" dirty="0"/>
              <a:t>万夕里</a:t>
            </a:r>
            <a:endParaRPr lang="en-US" altLang="zh-CN" sz="2400" dirty="0"/>
          </a:p>
        </p:txBody>
      </p:sp>
      <p:sp>
        <p:nvSpPr>
          <p:cNvPr id="4" name="副标题 2"/>
          <p:cNvSpPr txBox="1">
            <a:spLocks/>
          </p:cNvSpPr>
          <p:nvPr/>
        </p:nvSpPr>
        <p:spPr>
          <a:xfrm>
            <a:off x="4716016" y="5877272"/>
            <a:ext cx="4283968" cy="720080"/>
          </a:xfrm>
          <a:prstGeom prst="rect">
            <a:avLst/>
          </a:prstGeom>
        </p:spPr>
        <p:txBody>
          <a:bodyPr vert="horz" lIns="91440" tIns="45720" rIns="91440" bIns="45720" rtlCol="0" anchor="t">
            <a:normAutofit fontScale="85000" lnSpcReduction="2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fontAlgn="auto"/>
            <a:r>
              <a:rPr lang="en-US" altLang="zh-CN" sz="2400" dirty="0"/>
              <a:t>*</a:t>
            </a:r>
            <a:r>
              <a:rPr lang="zh-CN" altLang="en-US" sz="2400" dirty="0"/>
              <a:t>课件来源 中国人民大学</a:t>
            </a:r>
            <a:endParaRPr lang="en-US" altLang="zh-CN" sz="2400" dirty="0"/>
          </a:p>
          <a:p>
            <a:pPr fontAlgn="auto"/>
            <a:r>
              <a:rPr lang="en-US" altLang="zh-CN" sz="2400" dirty="0"/>
              <a:t>                 UC BERKELY</a:t>
            </a:r>
          </a:p>
        </p:txBody>
      </p:sp>
      <p:sp>
        <p:nvSpPr>
          <p:cNvPr id="2" name="页脚占位符 1"/>
          <p:cNvSpPr>
            <a:spLocks noGrp="1"/>
          </p:cNvSpPr>
          <p:nvPr>
            <p:ph type="ftr" sz="quarter" idx="11"/>
          </p:nvPr>
        </p:nvSpPr>
        <p:spPr/>
        <p:txBody>
          <a:bodyPr/>
          <a:lstStyle/>
          <a:p>
            <a:pPr>
              <a:defRPr/>
            </a:pPr>
            <a:endParaRPr lang="en-US" altLang="zh-CN"/>
          </a:p>
        </p:txBody>
      </p:sp>
    </p:spTree>
  </p:cSld>
  <p:clrMapOvr>
    <a:masterClrMapping/>
  </p:clrMapOvr>
  <p:transition>
    <p:blinds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892" y="236440"/>
            <a:ext cx="7786786" cy="1042682"/>
          </a:xfrm>
        </p:spPr>
        <p:txBody>
          <a:bodyPr>
            <a:normAutofit/>
          </a:bodyPr>
          <a:lstStyle/>
          <a:p>
            <a:r>
              <a:rPr lang="en-US" sz="2800" dirty="0"/>
              <a:t>Data Analysis Has Been Around for a While</a:t>
            </a:r>
            <a:br>
              <a:rPr lang="en-US" sz="2800" dirty="0"/>
            </a:br>
            <a:r>
              <a:rPr lang="en-US" sz="2800" dirty="0"/>
              <a:t>       </a:t>
            </a:r>
            <a:r>
              <a:rPr lang="zh-CN" altLang="en-US" sz="2800" dirty="0"/>
              <a:t>数据分析一直在发展</a:t>
            </a:r>
            <a:endParaRPr lang="en-US" sz="2800" dirty="0"/>
          </a:p>
        </p:txBody>
      </p:sp>
      <p:pic>
        <p:nvPicPr>
          <p:cNvPr id="4" name="Content Placeholder 3" descr="Screen Shot 2014-01-27 at 4.42.34 PM.png"/>
          <p:cNvPicPr>
            <a:picLocks noGrp="1" noChangeAspect="1"/>
          </p:cNvPicPr>
          <p:nvPr>
            <p:ph idx="1"/>
          </p:nvPr>
        </p:nvPicPr>
        <p:blipFill>
          <a:blip r:embed="rId3" cstate="print">
            <a:extLst>
              <a:ext uri="{28A0092B-C50C-407E-A947-70E740481C1C}">
                <a14:useLocalDpi xmlns:a14="http://schemas.microsoft.com/office/drawing/2010/main" val="0"/>
              </a:ext>
            </a:extLst>
          </a:blip>
          <a:srcRect t="5074" b="5074"/>
          <a:stretch>
            <a:fillRect/>
          </a:stretch>
        </p:blipFill>
        <p:spPr>
          <a:xfrm>
            <a:off x="1122833" y="1172641"/>
            <a:ext cx="2836234" cy="1559819"/>
          </a:xfrm>
        </p:spPr>
      </p:pic>
      <p:sp>
        <p:nvSpPr>
          <p:cNvPr id="5" name="TextBox 4"/>
          <p:cNvSpPr txBox="1"/>
          <p:nvPr/>
        </p:nvSpPr>
        <p:spPr>
          <a:xfrm>
            <a:off x="280769" y="1767885"/>
            <a:ext cx="1178215" cy="369332"/>
          </a:xfrm>
          <a:prstGeom prst="rect">
            <a:avLst/>
          </a:prstGeom>
          <a:noFill/>
        </p:spPr>
        <p:txBody>
          <a:bodyPr wrap="none" rtlCol="0">
            <a:spAutoFit/>
          </a:bodyPr>
          <a:lstStyle/>
          <a:p>
            <a:r>
              <a:rPr lang="en-US" dirty="0"/>
              <a:t>R.A. Fisher</a:t>
            </a:r>
          </a:p>
        </p:txBody>
      </p:sp>
      <p:pic>
        <p:nvPicPr>
          <p:cNvPr id="6" name="Picture 5" descr="Screen Shot 2014-01-27 at 4.44.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601" y="727556"/>
            <a:ext cx="2118636" cy="1966931"/>
          </a:xfrm>
          <a:prstGeom prst="rect">
            <a:avLst/>
          </a:prstGeom>
        </p:spPr>
      </p:pic>
      <p:pic>
        <p:nvPicPr>
          <p:cNvPr id="7" name="Picture 6" descr="Screen Shot 2014-01-27 at 4.44.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3031" y="3640635"/>
            <a:ext cx="3380258" cy="2412675"/>
          </a:xfrm>
          <a:prstGeom prst="rect">
            <a:avLst/>
          </a:prstGeom>
        </p:spPr>
      </p:pic>
      <p:pic>
        <p:nvPicPr>
          <p:cNvPr id="8" name="Picture 7" descr="Screen Shot 2014-01-27 at 4.45.5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78" y="3826215"/>
            <a:ext cx="3786758" cy="2046528"/>
          </a:xfrm>
          <a:prstGeom prst="rect">
            <a:avLst/>
          </a:prstGeom>
        </p:spPr>
      </p:pic>
      <p:sp>
        <p:nvSpPr>
          <p:cNvPr id="12" name="TextBox 11"/>
          <p:cNvSpPr txBox="1"/>
          <p:nvPr/>
        </p:nvSpPr>
        <p:spPr>
          <a:xfrm>
            <a:off x="194910" y="5912135"/>
            <a:ext cx="4215558" cy="830997"/>
          </a:xfrm>
          <a:prstGeom prst="rect">
            <a:avLst/>
          </a:prstGeom>
          <a:noFill/>
          <a:ln>
            <a:solidFill>
              <a:srgbClr val="FF0000"/>
            </a:solidFill>
          </a:ln>
        </p:spPr>
        <p:txBody>
          <a:bodyPr wrap="square" rtlCol="0">
            <a:spAutoFit/>
          </a:bodyPr>
          <a:lstStyle/>
          <a:p>
            <a:r>
              <a:rPr lang="en-US" altLang="zh-CN" sz="2400" dirty="0"/>
              <a:t>1958</a:t>
            </a:r>
            <a:r>
              <a:rPr lang="zh-CN" altLang="en-US" sz="2400" dirty="0"/>
              <a:t>：提出</a:t>
            </a:r>
            <a:r>
              <a:rPr lang="en-US" sz="2400" dirty="0"/>
              <a:t>use text and data to inform Business Decisions</a:t>
            </a:r>
          </a:p>
        </p:txBody>
      </p:sp>
      <p:sp>
        <p:nvSpPr>
          <p:cNvPr id="18" name="TextBox 17"/>
          <p:cNvSpPr txBox="1"/>
          <p:nvPr/>
        </p:nvSpPr>
        <p:spPr>
          <a:xfrm>
            <a:off x="4946938" y="1327172"/>
            <a:ext cx="1689601" cy="707886"/>
          </a:xfrm>
          <a:prstGeom prst="rect">
            <a:avLst/>
          </a:prstGeom>
          <a:noFill/>
        </p:spPr>
        <p:txBody>
          <a:bodyPr wrap="square" rtlCol="0">
            <a:spAutoFit/>
          </a:bodyPr>
          <a:lstStyle/>
          <a:p>
            <a:r>
              <a:rPr lang="en-US" sz="2000" dirty="0"/>
              <a:t>W.E. </a:t>
            </a:r>
            <a:r>
              <a:rPr lang="en-US" sz="2000" dirty="0" err="1"/>
              <a:t>Demming</a:t>
            </a:r>
            <a:endParaRPr lang="en-US" sz="2000" dirty="0"/>
          </a:p>
        </p:txBody>
      </p:sp>
      <p:sp>
        <p:nvSpPr>
          <p:cNvPr id="28" name="矩形 27"/>
          <p:cNvSpPr/>
          <p:nvPr/>
        </p:nvSpPr>
        <p:spPr>
          <a:xfrm>
            <a:off x="161741" y="2864915"/>
            <a:ext cx="3664208" cy="461665"/>
          </a:xfrm>
          <a:prstGeom prst="rect">
            <a:avLst/>
          </a:prstGeom>
          <a:ln>
            <a:solidFill>
              <a:srgbClr val="FF0000"/>
            </a:solidFill>
          </a:ln>
        </p:spPr>
        <p:txBody>
          <a:bodyPr wrap="none">
            <a:spAutoFit/>
          </a:bodyPr>
          <a:lstStyle/>
          <a:p>
            <a:r>
              <a:rPr lang="en-US" altLang="zh-CN" sz="2400" dirty="0"/>
              <a:t>1935</a:t>
            </a:r>
            <a:r>
              <a:rPr lang="zh-CN" altLang="en-US" sz="2400" dirty="0"/>
              <a:t>，</a:t>
            </a:r>
            <a:r>
              <a:rPr lang="en-US" sz="2400" dirty="0"/>
              <a:t>Fisher’s exact test</a:t>
            </a:r>
          </a:p>
        </p:txBody>
      </p:sp>
      <p:sp>
        <p:nvSpPr>
          <p:cNvPr id="29" name="矩形 28"/>
          <p:cNvSpPr/>
          <p:nvPr/>
        </p:nvSpPr>
        <p:spPr>
          <a:xfrm>
            <a:off x="4668013" y="2666278"/>
            <a:ext cx="4236170" cy="830997"/>
          </a:xfrm>
          <a:prstGeom prst="rect">
            <a:avLst/>
          </a:prstGeom>
          <a:ln>
            <a:solidFill>
              <a:srgbClr val="FF0000"/>
            </a:solidFill>
          </a:ln>
        </p:spPr>
        <p:txBody>
          <a:bodyPr wrap="square">
            <a:spAutoFit/>
          </a:bodyPr>
          <a:lstStyle/>
          <a:p>
            <a:r>
              <a:rPr lang="en-US" altLang="zh-CN" sz="2400" dirty="0"/>
              <a:t>1939</a:t>
            </a:r>
            <a:r>
              <a:rPr lang="zh-CN" altLang="en-US" sz="2400" dirty="0"/>
              <a:t>：</a:t>
            </a:r>
            <a:r>
              <a:rPr lang="en-US" sz="2400" dirty="0" err="1"/>
              <a:t>Demming</a:t>
            </a:r>
            <a:r>
              <a:rPr lang="zh-CN" altLang="en-US" sz="2400" dirty="0"/>
              <a:t>提出质量控制：</a:t>
            </a:r>
            <a:r>
              <a:rPr lang="en-US" sz="2400" dirty="0"/>
              <a:t> statistical sampling</a:t>
            </a:r>
          </a:p>
        </p:txBody>
      </p:sp>
      <p:sp>
        <p:nvSpPr>
          <p:cNvPr id="3" name="矩形 2"/>
          <p:cNvSpPr/>
          <p:nvPr/>
        </p:nvSpPr>
        <p:spPr>
          <a:xfrm>
            <a:off x="4584326" y="5977657"/>
            <a:ext cx="4559673" cy="830997"/>
          </a:xfrm>
          <a:prstGeom prst="rect">
            <a:avLst/>
          </a:prstGeom>
          <a:ln>
            <a:solidFill>
              <a:srgbClr val="FF0000"/>
            </a:solidFill>
          </a:ln>
        </p:spPr>
        <p:txBody>
          <a:bodyPr wrap="square">
            <a:spAutoFit/>
          </a:bodyPr>
          <a:lstStyle/>
          <a:p>
            <a:r>
              <a:rPr lang="en-US" altLang="zh-CN" sz="2400" dirty="0"/>
              <a:t>1977</a:t>
            </a:r>
            <a:r>
              <a:rPr lang="zh-CN" altLang="en-US" sz="2400" dirty="0"/>
              <a:t>：这本书推进了</a:t>
            </a:r>
            <a:r>
              <a:rPr lang="en-US" sz="2400" dirty="0"/>
              <a:t>S, S+ and R</a:t>
            </a:r>
            <a:r>
              <a:rPr lang="zh-CN" altLang="en-US" sz="2400" dirty="0"/>
              <a:t>语言</a:t>
            </a:r>
            <a:endParaRPr lang="en-US" sz="2400" dirty="0"/>
          </a:p>
        </p:txBody>
      </p:sp>
      <p:sp>
        <p:nvSpPr>
          <p:cNvPr id="9" name="矩形 8"/>
          <p:cNvSpPr/>
          <p:nvPr/>
        </p:nvSpPr>
        <p:spPr>
          <a:xfrm>
            <a:off x="60147" y="4972998"/>
            <a:ext cx="1691489" cy="461665"/>
          </a:xfrm>
          <a:prstGeom prst="rect">
            <a:avLst/>
          </a:prstGeom>
        </p:spPr>
        <p:txBody>
          <a:bodyPr wrap="none">
            <a:spAutoFit/>
          </a:bodyPr>
          <a:lstStyle/>
          <a:p>
            <a:r>
              <a:rPr lang="en-US" sz="2400" dirty="0"/>
              <a:t>Peter </a:t>
            </a:r>
            <a:r>
              <a:rPr lang="en-US" sz="2400" dirty="0" err="1"/>
              <a:t>Luhn</a:t>
            </a:r>
            <a:endParaRPr lang="en-US" sz="2400" dirty="0"/>
          </a:p>
        </p:txBody>
      </p:sp>
      <p:cxnSp>
        <p:nvCxnSpPr>
          <p:cNvPr id="11" name="直接连接符 10"/>
          <p:cNvCxnSpPr/>
          <p:nvPr/>
        </p:nvCxnSpPr>
        <p:spPr>
          <a:xfrm>
            <a:off x="1122833" y="4250288"/>
            <a:ext cx="328763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1"/>
          <p:cNvSpPr txBox="1"/>
          <p:nvPr/>
        </p:nvSpPr>
        <p:spPr>
          <a:xfrm>
            <a:off x="3184567" y="4297894"/>
            <a:ext cx="2088232" cy="646331"/>
          </a:xfrm>
          <a:prstGeom prst="rect">
            <a:avLst/>
          </a:prstGeom>
          <a:noFill/>
          <a:ln>
            <a:solidFill>
              <a:srgbClr val="FF0000"/>
            </a:solidFill>
          </a:ln>
        </p:spPr>
        <p:txBody>
          <a:bodyPr wrap="square" rtlCol="0">
            <a:spAutoFit/>
          </a:bodyPr>
          <a:lstStyle/>
          <a:p>
            <a:r>
              <a:rPr lang="zh-CN" altLang="en-US" dirty="0"/>
              <a:t>非真正的商务智能，</a:t>
            </a:r>
            <a:endParaRPr lang="en-US" altLang="zh-CN" dirty="0"/>
          </a:p>
          <a:p>
            <a:r>
              <a:rPr lang="zh-CN" altLang="en-US" dirty="0"/>
              <a:t>但是个很好的开始</a:t>
            </a:r>
            <a:endParaRPr lang="en-US" dirty="0"/>
          </a:p>
        </p:txBody>
      </p:sp>
      <p:sp>
        <p:nvSpPr>
          <p:cNvPr id="10" name="页脚占位符 9"/>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26859649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2856" y="83887"/>
            <a:ext cx="7786786" cy="1042682"/>
          </a:xfrm>
        </p:spPr>
        <p:txBody>
          <a:bodyPr>
            <a:normAutofit/>
          </a:bodyPr>
          <a:lstStyle/>
          <a:p>
            <a:r>
              <a:rPr lang="en-US" sz="2800" dirty="0"/>
              <a:t>Data Analysis Has Been Around for a While</a:t>
            </a:r>
            <a:br>
              <a:rPr lang="en-US" sz="2800" dirty="0"/>
            </a:br>
            <a:r>
              <a:rPr lang="zh-CN" altLang="en-US" sz="2800" dirty="0"/>
              <a:t>数据分析一直在发展</a:t>
            </a:r>
            <a:endParaRPr lang="en-US" sz="2800" dirty="0"/>
          </a:p>
        </p:txBody>
      </p:sp>
      <p:pic>
        <p:nvPicPr>
          <p:cNvPr id="9" name="Picture 8" descr="Screen Shot 2014-01-27 at 4.47.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8382" y="873155"/>
            <a:ext cx="3022010" cy="2266508"/>
          </a:xfrm>
          <a:prstGeom prst="rect">
            <a:avLst/>
          </a:prstGeom>
        </p:spPr>
      </p:pic>
      <p:pic>
        <p:nvPicPr>
          <p:cNvPr id="10" name="Picture 9" descr="Screen Shot 2014-01-27 at 4.48.1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675" y="1049615"/>
            <a:ext cx="2553221" cy="1991401"/>
          </a:xfrm>
          <a:prstGeom prst="rect">
            <a:avLst/>
          </a:prstGeom>
        </p:spPr>
      </p:pic>
      <p:sp>
        <p:nvSpPr>
          <p:cNvPr id="11" name="TextBox 10"/>
          <p:cNvSpPr txBox="1"/>
          <p:nvPr/>
        </p:nvSpPr>
        <p:spPr>
          <a:xfrm>
            <a:off x="747344" y="1812137"/>
            <a:ext cx="927545" cy="646331"/>
          </a:xfrm>
          <a:prstGeom prst="rect">
            <a:avLst/>
          </a:prstGeom>
          <a:noFill/>
        </p:spPr>
        <p:txBody>
          <a:bodyPr wrap="none" rtlCol="0">
            <a:spAutoFit/>
          </a:bodyPr>
          <a:lstStyle/>
          <a:p>
            <a:r>
              <a:rPr lang="en-US" dirty="0"/>
              <a:t>Howard</a:t>
            </a:r>
          </a:p>
          <a:p>
            <a:r>
              <a:rPr lang="en-US" dirty="0" err="1"/>
              <a:t>Dresner</a:t>
            </a:r>
            <a:endParaRPr lang="en-US" dirty="0"/>
          </a:p>
        </p:txBody>
      </p:sp>
      <p:pic>
        <p:nvPicPr>
          <p:cNvPr id="13" name="Picture 12" descr="Screen Shot 2014-01-27 at 4.51.1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536" y="3970328"/>
            <a:ext cx="3732873" cy="2308113"/>
          </a:xfrm>
          <a:prstGeom prst="rect">
            <a:avLst/>
          </a:prstGeom>
        </p:spPr>
      </p:pic>
      <p:sp>
        <p:nvSpPr>
          <p:cNvPr id="31" name="TextBox 11"/>
          <p:cNvSpPr txBox="1"/>
          <p:nvPr/>
        </p:nvSpPr>
        <p:spPr>
          <a:xfrm>
            <a:off x="463555" y="3142176"/>
            <a:ext cx="3676398" cy="461665"/>
          </a:xfrm>
          <a:prstGeom prst="rect">
            <a:avLst/>
          </a:prstGeom>
          <a:noFill/>
          <a:ln>
            <a:solidFill>
              <a:srgbClr val="FF0000"/>
            </a:solidFill>
          </a:ln>
        </p:spPr>
        <p:txBody>
          <a:bodyPr wrap="square" rtlCol="0">
            <a:spAutoFit/>
          </a:bodyPr>
          <a:lstStyle/>
          <a:p>
            <a:r>
              <a:rPr lang="en-US" altLang="zh-CN" sz="2400" dirty="0"/>
              <a:t>1989</a:t>
            </a:r>
            <a:r>
              <a:rPr lang="zh-CN" altLang="en-US" sz="2400" dirty="0"/>
              <a:t>，提出现代商务智能</a:t>
            </a:r>
            <a:endParaRPr lang="en-US" sz="2400" dirty="0"/>
          </a:p>
        </p:txBody>
      </p:sp>
      <p:sp>
        <p:nvSpPr>
          <p:cNvPr id="32" name="矩形 31"/>
          <p:cNvSpPr/>
          <p:nvPr/>
        </p:nvSpPr>
        <p:spPr>
          <a:xfrm>
            <a:off x="4591538" y="2958036"/>
            <a:ext cx="4101884" cy="830997"/>
          </a:xfrm>
          <a:prstGeom prst="rect">
            <a:avLst/>
          </a:prstGeom>
          <a:ln>
            <a:solidFill>
              <a:srgbClr val="FF0000"/>
            </a:solidFill>
          </a:ln>
        </p:spPr>
        <p:txBody>
          <a:bodyPr wrap="square">
            <a:spAutoFit/>
          </a:bodyPr>
          <a:lstStyle/>
          <a:p>
            <a:r>
              <a:rPr lang="en-US" sz="2400" dirty="0"/>
              <a:t>Mitchell’s </a:t>
            </a:r>
            <a:r>
              <a:rPr lang="zh-CN" altLang="en-US" sz="2400" dirty="0"/>
              <a:t>的</a:t>
            </a:r>
            <a:r>
              <a:rPr lang="en-US" altLang="zh-CN" sz="2400" dirty="0"/>
              <a:t>ML</a:t>
            </a:r>
            <a:r>
              <a:rPr lang="zh-CN" altLang="en-US" sz="2400" dirty="0"/>
              <a:t>书，到现在仍然是畅销书系列，</a:t>
            </a:r>
            <a:r>
              <a:rPr lang="en-US" altLang="zh-CN" sz="2400" dirty="0">
                <a:solidFill>
                  <a:srgbClr val="FF0000"/>
                </a:solidFill>
              </a:rPr>
              <a:t>why</a:t>
            </a:r>
            <a:r>
              <a:rPr lang="zh-CN" altLang="en-US" sz="2400" dirty="0">
                <a:solidFill>
                  <a:srgbClr val="FF0000"/>
                </a:solidFill>
              </a:rPr>
              <a:t>？</a:t>
            </a:r>
            <a:r>
              <a:rPr lang="en-US" sz="2400" dirty="0">
                <a:solidFill>
                  <a:srgbClr val="FF0000"/>
                </a:solidFill>
              </a:rPr>
              <a:t> </a:t>
            </a:r>
          </a:p>
        </p:txBody>
      </p:sp>
      <p:sp>
        <p:nvSpPr>
          <p:cNvPr id="37" name="矩形 36"/>
          <p:cNvSpPr/>
          <p:nvPr/>
        </p:nvSpPr>
        <p:spPr>
          <a:xfrm>
            <a:off x="4807338" y="4140133"/>
            <a:ext cx="3868894" cy="830997"/>
          </a:xfrm>
          <a:prstGeom prst="rect">
            <a:avLst/>
          </a:prstGeom>
          <a:ln>
            <a:solidFill>
              <a:srgbClr val="FF0000"/>
            </a:solidFill>
          </a:ln>
        </p:spPr>
        <p:txBody>
          <a:bodyPr wrap="square">
            <a:spAutoFit/>
          </a:bodyPr>
          <a:lstStyle/>
          <a:p>
            <a:r>
              <a:rPr lang="en-US" altLang="zh-CN" sz="2400" dirty="0"/>
              <a:t>Amazon</a:t>
            </a:r>
            <a:r>
              <a:rPr lang="zh-CN" altLang="en-US" sz="2400" dirty="0"/>
              <a:t>：机器理论     </a:t>
            </a:r>
            <a:r>
              <a:rPr lang="en-US" altLang="zh-CN" sz="2400" dirty="0"/>
              <a:t>#14</a:t>
            </a:r>
          </a:p>
          <a:p>
            <a:r>
              <a:rPr lang="en-US" sz="2400" dirty="0"/>
              <a:t>                 </a:t>
            </a:r>
            <a:r>
              <a:rPr lang="zh-CN" altLang="en-US" sz="2400" dirty="0"/>
              <a:t>神经网络     </a:t>
            </a:r>
            <a:r>
              <a:rPr lang="en-US" altLang="zh-CN" sz="2400" dirty="0"/>
              <a:t>#16</a:t>
            </a:r>
            <a:endParaRPr lang="en-US" sz="2400" dirty="0"/>
          </a:p>
        </p:txBody>
      </p:sp>
      <p:cxnSp>
        <p:nvCxnSpPr>
          <p:cNvPr id="39" name="曲线连接符 38"/>
          <p:cNvCxnSpPr>
            <a:stCxn id="32" idx="2"/>
            <a:endCxn id="37" idx="0"/>
          </p:cNvCxnSpPr>
          <p:nvPr/>
        </p:nvCxnSpPr>
        <p:spPr>
          <a:xfrm rot="16200000" flipH="1">
            <a:off x="6516582" y="3914930"/>
            <a:ext cx="351100" cy="99305"/>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690843" y="5191020"/>
            <a:ext cx="4101884" cy="830997"/>
          </a:xfrm>
          <a:prstGeom prst="rect">
            <a:avLst/>
          </a:prstGeom>
          <a:ln>
            <a:solidFill>
              <a:srgbClr val="FF0000"/>
            </a:solidFill>
          </a:ln>
        </p:spPr>
        <p:txBody>
          <a:bodyPr wrap="square">
            <a:spAutoFit/>
          </a:bodyPr>
          <a:lstStyle/>
          <a:p>
            <a:r>
              <a:rPr lang="en-US" altLang="zh-CN" sz="2400" dirty="0"/>
              <a:t>Q: </a:t>
            </a:r>
            <a:r>
              <a:rPr lang="zh-CN" altLang="en-US" sz="2400" dirty="0"/>
              <a:t>近年来，机器学习代表性的事件？</a:t>
            </a:r>
            <a:endParaRPr lang="en-US" sz="2400" dirty="0"/>
          </a:p>
        </p:txBody>
      </p:sp>
      <p:sp>
        <p:nvSpPr>
          <p:cNvPr id="14" name="矩形 13"/>
          <p:cNvSpPr/>
          <p:nvPr/>
        </p:nvSpPr>
        <p:spPr>
          <a:xfrm>
            <a:off x="153846" y="6022017"/>
            <a:ext cx="4101884" cy="707886"/>
          </a:xfrm>
          <a:prstGeom prst="rect">
            <a:avLst/>
          </a:prstGeom>
          <a:ln>
            <a:solidFill>
              <a:srgbClr val="FF0000"/>
            </a:solidFill>
          </a:ln>
        </p:spPr>
        <p:txBody>
          <a:bodyPr wrap="square">
            <a:spAutoFit/>
          </a:bodyPr>
          <a:lstStyle/>
          <a:p>
            <a:r>
              <a:rPr lang="en-US" altLang="zh-CN" sz="2000" dirty="0"/>
              <a:t>Google</a:t>
            </a:r>
            <a:r>
              <a:rPr lang="zh-CN" altLang="en-US" sz="2000" dirty="0"/>
              <a:t>对数据分析发展极其重要：</a:t>
            </a:r>
            <a:r>
              <a:rPr lang="en-US" altLang="zh-CN" sz="2000" dirty="0"/>
              <a:t>1</a:t>
            </a:r>
            <a:r>
              <a:rPr lang="zh-CN" altLang="en-US" sz="2000" dirty="0"/>
              <a:t>）有大数据     </a:t>
            </a:r>
            <a:r>
              <a:rPr lang="en-US" altLang="zh-CN" sz="2000" dirty="0"/>
              <a:t>2</a:t>
            </a:r>
            <a:r>
              <a:rPr lang="zh-CN" altLang="en-US" sz="2000" dirty="0"/>
              <a:t>）有技术</a:t>
            </a:r>
            <a:endParaRPr lang="en-US" sz="2000" dirty="0"/>
          </a:p>
        </p:txBody>
      </p:sp>
      <p:sp>
        <p:nvSpPr>
          <p:cNvPr id="3" name="页脚占位符 2"/>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9373195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creen Shot 2014-01-27 at 4.5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369" y="4618668"/>
            <a:ext cx="2569122" cy="2214983"/>
          </a:xfrm>
          <a:prstGeom prst="rect">
            <a:avLst/>
          </a:prstGeom>
        </p:spPr>
      </p:pic>
      <p:sp>
        <p:nvSpPr>
          <p:cNvPr id="2" name="Title 1"/>
          <p:cNvSpPr>
            <a:spLocks noGrp="1"/>
          </p:cNvSpPr>
          <p:nvPr>
            <p:ph type="title"/>
          </p:nvPr>
        </p:nvSpPr>
        <p:spPr>
          <a:xfrm>
            <a:off x="1357214" y="97439"/>
            <a:ext cx="7544873" cy="1042682"/>
          </a:xfrm>
        </p:spPr>
        <p:txBody>
          <a:bodyPr>
            <a:normAutofit/>
          </a:bodyPr>
          <a:lstStyle/>
          <a:p>
            <a:r>
              <a:rPr lang="en-US" sz="2800" dirty="0"/>
              <a:t>Data Analysis Has Been Around for a While</a:t>
            </a:r>
            <a:br>
              <a:rPr lang="en-US" sz="2800" dirty="0"/>
            </a:br>
            <a:r>
              <a:rPr lang="zh-CN" altLang="en-US" sz="2800" dirty="0"/>
              <a:t>数据分析一直在发展</a:t>
            </a:r>
            <a:endParaRPr lang="en-US" sz="2800" dirty="0"/>
          </a:p>
        </p:txBody>
      </p:sp>
      <p:pic>
        <p:nvPicPr>
          <p:cNvPr id="14" name="Picture 13" descr="Screen Shot 2014-01-27 at 4.52.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323" y="1125633"/>
            <a:ext cx="3223560" cy="2592419"/>
          </a:xfrm>
          <a:prstGeom prst="rect">
            <a:avLst/>
          </a:prstGeom>
        </p:spPr>
      </p:pic>
      <p:pic>
        <p:nvPicPr>
          <p:cNvPr id="27" name="Picture 14" descr="Screen Shot 2014-01-27 at 4.53.08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48106" y="1322739"/>
            <a:ext cx="4960204" cy="2108257"/>
          </a:xfrm>
          <a:prstGeom prst="rect">
            <a:avLst/>
          </a:prstGeom>
        </p:spPr>
      </p:pic>
      <p:sp>
        <p:nvSpPr>
          <p:cNvPr id="33" name="矩形 32"/>
          <p:cNvSpPr/>
          <p:nvPr/>
        </p:nvSpPr>
        <p:spPr>
          <a:xfrm>
            <a:off x="355753" y="3704759"/>
            <a:ext cx="4335674" cy="830997"/>
          </a:xfrm>
          <a:prstGeom prst="rect">
            <a:avLst/>
          </a:prstGeom>
          <a:ln>
            <a:solidFill>
              <a:srgbClr val="FF0000"/>
            </a:solidFill>
          </a:ln>
        </p:spPr>
        <p:txBody>
          <a:bodyPr wrap="none">
            <a:spAutoFit/>
          </a:bodyPr>
          <a:lstStyle/>
          <a:p>
            <a:r>
              <a:rPr lang="en-US" altLang="zh-CN" sz="2400" dirty="0"/>
              <a:t>2007</a:t>
            </a:r>
            <a:r>
              <a:rPr lang="zh-CN" altLang="en-US" sz="2400" dirty="0"/>
              <a:t>，</a:t>
            </a:r>
            <a:r>
              <a:rPr lang="en-US" sz="2400" dirty="0"/>
              <a:t>Jim Gray’s </a:t>
            </a:r>
            <a:r>
              <a:rPr lang="zh-CN" altLang="en-US" sz="2400" dirty="0"/>
              <a:t>的第四范式 </a:t>
            </a:r>
            <a:endParaRPr lang="en-US" altLang="zh-CN" sz="2400" dirty="0"/>
          </a:p>
          <a:p>
            <a:r>
              <a:rPr lang="zh-CN" altLang="en-US" sz="2400" dirty="0"/>
              <a:t>（数据驱动的科学）</a:t>
            </a:r>
            <a:endParaRPr lang="en-US" sz="2400" dirty="0"/>
          </a:p>
        </p:txBody>
      </p:sp>
      <p:sp>
        <p:nvSpPr>
          <p:cNvPr id="3" name="矩形 2"/>
          <p:cNvSpPr/>
          <p:nvPr/>
        </p:nvSpPr>
        <p:spPr>
          <a:xfrm>
            <a:off x="5106020" y="3356784"/>
            <a:ext cx="3633699" cy="1261884"/>
          </a:xfrm>
          <a:prstGeom prst="rect">
            <a:avLst/>
          </a:prstGeom>
          <a:ln>
            <a:solidFill>
              <a:srgbClr val="FF0000"/>
            </a:solidFill>
          </a:ln>
        </p:spPr>
        <p:txBody>
          <a:bodyPr wrap="square">
            <a:spAutoFit/>
          </a:bodyPr>
          <a:lstStyle/>
          <a:p>
            <a:r>
              <a:rPr lang="en-US" altLang="zh-CN" sz="2400" dirty="0"/>
              <a:t>2009 </a:t>
            </a:r>
            <a:r>
              <a:rPr lang="en-US" sz="2400" dirty="0"/>
              <a:t>Peter </a:t>
            </a:r>
            <a:r>
              <a:rPr lang="en-US" sz="2400" dirty="0" err="1"/>
              <a:t>Norvig</a:t>
            </a:r>
            <a:r>
              <a:rPr lang="en-US" sz="2400" dirty="0"/>
              <a:t> </a:t>
            </a:r>
            <a:r>
              <a:rPr lang="zh-CN" altLang="en-US" sz="2400" dirty="0"/>
              <a:t>：</a:t>
            </a:r>
            <a:endParaRPr lang="en-US" altLang="zh-CN" sz="2400" dirty="0"/>
          </a:p>
          <a:p>
            <a:r>
              <a:rPr lang="en-US" altLang="zh-CN" sz="2400" u="sng" dirty="0">
                <a:solidFill>
                  <a:srgbClr val="FF0000"/>
                </a:solidFill>
              </a:rPr>
              <a:t>S</a:t>
            </a:r>
            <a:r>
              <a:rPr lang="en-US" sz="2400" u="sng" dirty="0">
                <a:solidFill>
                  <a:srgbClr val="FF0000"/>
                </a:solidFill>
              </a:rPr>
              <a:t>imple</a:t>
            </a:r>
            <a:r>
              <a:rPr lang="en-US" sz="2400" dirty="0"/>
              <a:t> models + </a:t>
            </a:r>
            <a:r>
              <a:rPr lang="en-US" altLang="zh-CN" sz="2400" u="sng" dirty="0">
                <a:solidFill>
                  <a:srgbClr val="FF0000"/>
                </a:solidFill>
              </a:rPr>
              <a:t>L</a:t>
            </a:r>
            <a:r>
              <a:rPr lang="en-US" sz="2400" u="sng" dirty="0">
                <a:solidFill>
                  <a:srgbClr val="FF0000"/>
                </a:solidFill>
              </a:rPr>
              <a:t>ots</a:t>
            </a:r>
            <a:r>
              <a:rPr lang="en-US" sz="2400" dirty="0">
                <a:solidFill>
                  <a:srgbClr val="FF0000"/>
                </a:solidFill>
              </a:rPr>
              <a:t> </a:t>
            </a:r>
            <a:r>
              <a:rPr lang="en-US" sz="2400" dirty="0"/>
              <a:t>of data </a:t>
            </a:r>
            <a:r>
              <a:rPr lang="en-US" sz="2800" b="1" dirty="0">
                <a:solidFill>
                  <a:srgbClr val="FF0000"/>
                </a:solidFill>
              </a:rPr>
              <a:t>&gt;</a:t>
            </a:r>
            <a:r>
              <a:rPr lang="en-US" sz="2400" dirty="0"/>
              <a:t> </a:t>
            </a:r>
            <a:r>
              <a:rPr lang="en-US" sz="2400" b="1" dirty="0">
                <a:solidFill>
                  <a:srgbClr val="FF0000"/>
                </a:solidFill>
              </a:rPr>
              <a:t>complex models</a:t>
            </a:r>
          </a:p>
        </p:txBody>
      </p:sp>
      <p:sp>
        <p:nvSpPr>
          <p:cNvPr id="15" name="矩形 14"/>
          <p:cNvSpPr/>
          <p:nvPr/>
        </p:nvSpPr>
        <p:spPr>
          <a:xfrm>
            <a:off x="3635896" y="5166194"/>
            <a:ext cx="4649744" cy="954107"/>
          </a:xfrm>
          <a:prstGeom prst="rect">
            <a:avLst/>
          </a:prstGeom>
          <a:ln>
            <a:solidFill>
              <a:srgbClr val="FF0000"/>
            </a:solidFill>
          </a:ln>
        </p:spPr>
        <p:txBody>
          <a:bodyPr wrap="square">
            <a:spAutoFit/>
          </a:bodyPr>
          <a:lstStyle/>
          <a:p>
            <a:r>
              <a:rPr lang="en-US" altLang="zh-CN" sz="2800" dirty="0"/>
              <a:t>2010</a:t>
            </a:r>
            <a:r>
              <a:rPr lang="zh-CN" altLang="en-US" sz="2800" dirty="0"/>
              <a:t>年，</a:t>
            </a:r>
            <a:r>
              <a:rPr lang="en-US" altLang="zh-CN" sz="2800" dirty="0"/>
              <a:t>《</a:t>
            </a:r>
            <a:r>
              <a:rPr lang="zh-CN" altLang="en-US" sz="2800" dirty="0"/>
              <a:t>经济学人</a:t>
            </a:r>
            <a:r>
              <a:rPr lang="en-US" altLang="zh-CN" sz="2800" dirty="0"/>
              <a:t>》</a:t>
            </a:r>
            <a:r>
              <a:rPr lang="zh-CN" altLang="en-US" sz="2800" dirty="0"/>
              <a:t>杂志封面文章：数据大爆炸</a:t>
            </a:r>
            <a:endParaRPr lang="en-US" sz="2800" dirty="0"/>
          </a:p>
        </p:txBody>
      </p:sp>
      <p:sp>
        <p:nvSpPr>
          <p:cNvPr id="4" name="页脚占位符 3"/>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25541714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097" y="141966"/>
            <a:ext cx="7370240" cy="874654"/>
          </a:xfrm>
        </p:spPr>
        <p:txBody>
          <a:bodyPr>
            <a:normAutofit fontScale="90000"/>
          </a:bodyPr>
          <a:lstStyle/>
          <a:p>
            <a:r>
              <a:rPr lang="en-US" dirty="0"/>
              <a:t>Data makes everything clearer</a:t>
            </a:r>
            <a:br>
              <a:rPr lang="en-US" dirty="0"/>
            </a:br>
            <a:r>
              <a:rPr lang="zh-CN" altLang="en-US" dirty="0"/>
              <a:t>数据能看清楚一切</a:t>
            </a:r>
            <a:endParaRPr lang="en-US" dirty="0"/>
          </a:p>
        </p:txBody>
      </p:sp>
      <p:sp>
        <p:nvSpPr>
          <p:cNvPr id="3" name="Content Placeholder 2"/>
          <p:cNvSpPr>
            <a:spLocks noGrp="1"/>
          </p:cNvSpPr>
          <p:nvPr>
            <p:ph idx="1"/>
          </p:nvPr>
        </p:nvSpPr>
        <p:spPr>
          <a:xfrm>
            <a:off x="457200" y="1300295"/>
            <a:ext cx="8229600" cy="1148584"/>
          </a:xfrm>
        </p:spPr>
        <p:txBody>
          <a:bodyPr/>
          <a:lstStyle/>
          <a:p>
            <a:r>
              <a:rPr lang="en-US" sz="2000" dirty="0">
                <a:solidFill>
                  <a:srgbClr val="FF0000"/>
                </a:solidFill>
              </a:rPr>
              <a:t>Seven Countries Study  </a:t>
            </a:r>
            <a:r>
              <a:rPr lang="en-US" sz="2800" dirty="0"/>
              <a:t>(</a:t>
            </a:r>
            <a:r>
              <a:rPr lang="en-US" sz="2800" dirty="0" err="1"/>
              <a:t>Ancel</a:t>
            </a:r>
            <a:r>
              <a:rPr lang="en-US" sz="2800" dirty="0"/>
              <a:t> Keys, UCB 1925,28) </a:t>
            </a:r>
          </a:p>
          <a:p>
            <a:r>
              <a:rPr lang="en-US" sz="2800" u="sng" dirty="0"/>
              <a:t>13,000</a:t>
            </a:r>
            <a:r>
              <a:rPr lang="en-US" sz="2800" dirty="0"/>
              <a:t> subjects total, </a:t>
            </a:r>
            <a:r>
              <a:rPr lang="en-US" sz="2800" u="sng" dirty="0"/>
              <a:t>5-40 years follow-up</a:t>
            </a:r>
            <a:r>
              <a:rPr lang="en-US" sz="2400" dirty="0"/>
              <a:t>.</a:t>
            </a:r>
            <a:endParaRPr lang="en-US" dirty="0"/>
          </a:p>
        </p:txBody>
      </p:sp>
      <p:pic>
        <p:nvPicPr>
          <p:cNvPr id="4" name="Picture 3"/>
          <p:cNvPicPr>
            <a:picLocks noChangeAspect="1"/>
          </p:cNvPicPr>
          <p:nvPr/>
        </p:nvPicPr>
        <p:blipFill>
          <a:blip r:embed="rId2"/>
          <a:stretch>
            <a:fillRect/>
          </a:stretch>
        </p:blipFill>
        <p:spPr>
          <a:xfrm>
            <a:off x="899592" y="2448878"/>
            <a:ext cx="3740230" cy="4396410"/>
          </a:xfrm>
          <a:prstGeom prst="rect">
            <a:avLst/>
          </a:prstGeom>
        </p:spPr>
      </p:pic>
      <p:pic>
        <p:nvPicPr>
          <p:cNvPr id="6" name="Picture 5"/>
          <p:cNvPicPr>
            <a:picLocks noChangeAspect="1"/>
          </p:cNvPicPr>
          <p:nvPr/>
        </p:nvPicPr>
        <p:blipFill>
          <a:blip r:embed="rId3"/>
          <a:stretch>
            <a:fillRect/>
          </a:stretch>
        </p:blipFill>
        <p:spPr>
          <a:xfrm>
            <a:off x="5436096" y="2815540"/>
            <a:ext cx="2120900" cy="2362200"/>
          </a:xfrm>
          <a:prstGeom prst="rect">
            <a:avLst/>
          </a:prstGeom>
        </p:spPr>
      </p:pic>
      <p:sp>
        <p:nvSpPr>
          <p:cNvPr id="7" name="矩形 6"/>
          <p:cNvSpPr/>
          <p:nvPr/>
        </p:nvSpPr>
        <p:spPr>
          <a:xfrm>
            <a:off x="4816895" y="5544402"/>
            <a:ext cx="3869906" cy="954107"/>
          </a:xfrm>
          <a:prstGeom prst="rect">
            <a:avLst/>
          </a:prstGeom>
          <a:ln>
            <a:solidFill>
              <a:srgbClr val="FF0000"/>
            </a:solidFill>
          </a:ln>
        </p:spPr>
        <p:txBody>
          <a:bodyPr wrap="square">
            <a:spAutoFit/>
          </a:bodyPr>
          <a:lstStyle/>
          <a:p>
            <a:r>
              <a:rPr lang="en-US" altLang="zh-CN" sz="2800" dirty="0"/>
              <a:t>UCB</a:t>
            </a:r>
            <a:r>
              <a:rPr lang="zh-CN" altLang="en-US" sz="2800" dirty="0"/>
              <a:t>长达四十年的</a:t>
            </a:r>
            <a:endParaRPr lang="en-US" altLang="zh-CN" sz="2800" dirty="0"/>
          </a:p>
          <a:p>
            <a:r>
              <a:rPr lang="zh-CN" altLang="en-US" sz="2800" dirty="0"/>
              <a:t>退行性心瓣膜病</a:t>
            </a:r>
            <a:endParaRPr lang="en-US" sz="2800" dirty="0"/>
          </a:p>
        </p:txBody>
      </p:sp>
      <p:sp>
        <p:nvSpPr>
          <p:cNvPr id="5" name="页脚占位符 4"/>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36099871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91680" y="0"/>
            <a:ext cx="6589200" cy="1280890"/>
          </a:xfrm>
        </p:spPr>
        <p:txBody>
          <a:bodyPr>
            <a:normAutofit/>
          </a:bodyPr>
          <a:lstStyle/>
          <a:p>
            <a:r>
              <a:rPr lang="en-US" dirty="0"/>
              <a:t>Data Science: Why all the Excitement? </a:t>
            </a:r>
            <a:r>
              <a:rPr lang="zh-CN" altLang="en-US" dirty="0"/>
              <a:t>为何让人心动</a:t>
            </a:r>
            <a:endParaRPr lang="en-US" dirty="0"/>
          </a:p>
        </p:txBody>
      </p:sp>
      <p:pic>
        <p:nvPicPr>
          <p:cNvPr id="9" name="Picture 8"/>
          <p:cNvPicPr>
            <a:picLocks noChangeAspect="1"/>
          </p:cNvPicPr>
          <p:nvPr/>
        </p:nvPicPr>
        <p:blipFill>
          <a:blip r:embed="rId2"/>
          <a:stretch>
            <a:fillRect/>
          </a:stretch>
        </p:blipFill>
        <p:spPr>
          <a:xfrm>
            <a:off x="381000" y="1277676"/>
            <a:ext cx="5842000" cy="5516824"/>
          </a:xfrm>
          <a:prstGeom prst="rect">
            <a:avLst/>
          </a:prstGeom>
        </p:spPr>
      </p:pic>
      <p:sp>
        <p:nvSpPr>
          <p:cNvPr id="10" name="TextBox 9"/>
          <p:cNvSpPr txBox="1"/>
          <p:nvPr/>
        </p:nvSpPr>
        <p:spPr>
          <a:xfrm>
            <a:off x="5940152" y="1405658"/>
            <a:ext cx="3020888" cy="4001095"/>
          </a:xfrm>
          <a:prstGeom prst="rect">
            <a:avLst/>
          </a:prstGeom>
          <a:noFill/>
        </p:spPr>
        <p:txBody>
          <a:bodyPr wrap="square" rtlCol="0">
            <a:spAutoFit/>
          </a:bodyPr>
          <a:lstStyle/>
          <a:p>
            <a:endParaRPr lang="en-US" dirty="0"/>
          </a:p>
          <a:p>
            <a:r>
              <a:rPr lang="en-US" sz="2800" dirty="0">
                <a:solidFill>
                  <a:srgbClr val="FF0000"/>
                </a:solidFill>
              </a:rPr>
              <a:t>Google Flu Trends:</a:t>
            </a:r>
          </a:p>
          <a:p>
            <a:endParaRPr lang="en-US" dirty="0"/>
          </a:p>
          <a:p>
            <a:r>
              <a:rPr lang="zh-CN" altLang="en-US" sz="2400" dirty="0">
                <a:solidFill>
                  <a:srgbClr val="FF0000"/>
                </a:solidFill>
              </a:rPr>
              <a:t>比美国</a:t>
            </a:r>
            <a:r>
              <a:rPr lang="en-US" altLang="zh-CN" sz="2400" dirty="0">
                <a:solidFill>
                  <a:srgbClr val="FF0000"/>
                </a:solidFill>
              </a:rPr>
              <a:t>CDC(</a:t>
            </a:r>
            <a:r>
              <a:rPr lang="zh-CN" altLang="en-US" sz="2400" dirty="0">
                <a:solidFill>
                  <a:srgbClr val="FF0000"/>
                </a:solidFill>
              </a:rPr>
              <a:t>疾病控制中心</a:t>
            </a:r>
            <a:r>
              <a:rPr lang="en-US" altLang="zh-CN" sz="2400" dirty="0">
                <a:solidFill>
                  <a:srgbClr val="FF0000"/>
                </a:solidFill>
              </a:rPr>
              <a:t>)</a:t>
            </a:r>
            <a:r>
              <a:rPr lang="zh-CN" altLang="en-US" sz="2400" dirty="0">
                <a:solidFill>
                  <a:srgbClr val="FF0000"/>
                </a:solidFill>
              </a:rPr>
              <a:t>要早</a:t>
            </a:r>
            <a:r>
              <a:rPr lang="en-US" altLang="zh-CN" sz="2400" dirty="0">
                <a:solidFill>
                  <a:srgbClr val="FF0000"/>
                </a:solidFill>
              </a:rPr>
              <a:t>2</a:t>
            </a:r>
            <a:r>
              <a:rPr lang="zh-CN" altLang="en-US" sz="2400" dirty="0">
                <a:solidFill>
                  <a:srgbClr val="FF0000"/>
                </a:solidFill>
              </a:rPr>
              <a:t>周预测到流感大爆发</a:t>
            </a:r>
            <a:endParaRPr lang="en-US" altLang="zh-CN" sz="2400" dirty="0">
              <a:solidFill>
                <a:srgbClr val="FF0000"/>
              </a:solidFill>
            </a:endParaRPr>
          </a:p>
          <a:p>
            <a:endParaRPr lang="en-US" dirty="0"/>
          </a:p>
          <a:p>
            <a:r>
              <a:rPr lang="en-US" dirty="0"/>
              <a:t>New models are estimating</a:t>
            </a:r>
            <a:br>
              <a:rPr lang="en-US" dirty="0"/>
            </a:br>
            <a:r>
              <a:rPr lang="en-US" dirty="0"/>
              <a:t>which cities are most at risk</a:t>
            </a:r>
            <a:br>
              <a:rPr lang="en-US" dirty="0"/>
            </a:br>
            <a:r>
              <a:rPr lang="en-US" dirty="0"/>
              <a:t>for spread of the Ebola virus.</a:t>
            </a:r>
            <a:r>
              <a:rPr lang="zh-CN" altLang="en-US" dirty="0"/>
              <a:t>（埃博拉病毒）</a:t>
            </a:r>
            <a:endParaRPr lang="en-US" dirty="0"/>
          </a:p>
        </p:txBody>
      </p:sp>
      <p:sp>
        <p:nvSpPr>
          <p:cNvPr id="6" name="TextBox 11"/>
          <p:cNvSpPr txBox="1"/>
          <p:nvPr/>
        </p:nvSpPr>
        <p:spPr>
          <a:xfrm>
            <a:off x="5671970" y="5520185"/>
            <a:ext cx="3472030" cy="830997"/>
          </a:xfrm>
          <a:prstGeom prst="rect">
            <a:avLst/>
          </a:prstGeom>
          <a:noFill/>
          <a:ln>
            <a:solidFill>
              <a:srgbClr val="FF0000"/>
            </a:solidFill>
          </a:ln>
        </p:spPr>
        <p:txBody>
          <a:bodyPr wrap="square" rtlCol="0">
            <a:spAutoFit/>
          </a:bodyPr>
          <a:lstStyle/>
          <a:p>
            <a:r>
              <a:rPr lang="zh-CN" altLang="en-US" sz="2400" dirty="0"/>
              <a:t>现在谷歌已经取消此</a:t>
            </a:r>
            <a:r>
              <a:rPr lang="en-US" altLang="zh-CN" sz="2400" dirty="0"/>
              <a:t>FLU</a:t>
            </a:r>
            <a:r>
              <a:rPr lang="zh-CN" altLang="en-US" sz="2400" dirty="0"/>
              <a:t>预测功能了，</a:t>
            </a:r>
            <a:r>
              <a:rPr lang="en-US" altLang="zh-CN" sz="2400" dirty="0"/>
              <a:t>why?</a:t>
            </a:r>
            <a:endParaRPr lang="en-US" sz="2400" dirty="0"/>
          </a:p>
        </p:txBody>
      </p:sp>
      <p:sp>
        <p:nvSpPr>
          <p:cNvPr id="2" name="页脚占位符 1"/>
          <p:cNvSpPr>
            <a:spLocks noGrp="1"/>
          </p:cNvSpPr>
          <p:nvPr>
            <p:ph type="ftr" sz="quarter" idx="11"/>
          </p:nvPr>
        </p:nvSpPr>
        <p:spPr/>
        <p:txBody>
          <a:bodyPr/>
          <a:lstStyle/>
          <a:p>
            <a:pPr>
              <a:defRPr/>
            </a:pPr>
            <a:endParaRPr lang="en-US" altLang="zh-CN"/>
          </a:p>
        </p:txBody>
      </p:sp>
      <p:sp>
        <p:nvSpPr>
          <p:cNvPr id="7" name="TextBox 11"/>
          <p:cNvSpPr txBox="1"/>
          <p:nvPr/>
        </p:nvSpPr>
        <p:spPr>
          <a:xfrm>
            <a:off x="6013453" y="1230439"/>
            <a:ext cx="2874286" cy="461665"/>
          </a:xfrm>
          <a:prstGeom prst="rect">
            <a:avLst/>
          </a:prstGeom>
          <a:noFill/>
          <a:ln>
            <a:solidFill>
              <a:srgbClr val="FF0000"/>
            </a:solidFill>
          </a:ln>
        </p:spPr>
        <p:txBody>
          <a:bodyPr wrap="square" rtlCol="0">
            <a:spAutoFit/>
          </a:bodyPr>
          <a:lstStyle/>
          <a:p>
            <a:r>
              <a:rPr lang="zh-CN" altLang="en-US" sz="2400" dirty="0"/>
              <a:t>谷歌如何预测</a:t>
            </a:r>
            <a:r>
              <a:rPr lang="en-US" altLang="zh-CN" sz="2400" dirty="0"/>
              <a:t>FLU?</a:t>
            </a:r>
            <a:endParaRPr lang="en-US" sz="2400" dirty="0"/>
          </a:p>
        </p:txBody>
      </p:sp>
    </p:spTree>
    <p:extLst>
      <p:ext uri="{BB962C8B-B14F-4D97-AF65-F5344CB8AC3E}">
        <p14:creationId xmlns:p14="http://schemas.microsoft.com/office/powerpoint/2010/main" val="526738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2-11-08 at 6.15.10 AM.png"/>
          <p:cNvPicPr>
            <a:picLocks noChangeAspect="1"/>
          </p:cNvPicPr>
          <p:nvPr/>
        </p:nvPicPr>
        <p:blipFill rotWithShape="1">
          <a:blip r:embed="rId2">
            <a:extLst>
              <a:ext uri="{28A0092B-C50C-407E-A947-70E740481C1C}">
                <a14:useLocalDpi xmlns:a14="http://schemas.microsoft.com/office/drawing/2010/main" val="0"/>
              </a:ext>
            </a:extLst>
          </a:blip>
          <a:srcRect r="8228"/>
          <a:stretch/>
        </p:blipFill>
        <p:spPr>
          <a:xfrm>
            <a:off x="-12576" y="1238717"/>
            <a:ext cx="4440560" cy="5382145"/>
          </a:xfrm>
          <a:prstGeom prst="rect">
            <a:avLst/>
          </a:prstGeom>
        </p:spPr>
      </p:pic>
      <p:sp>
        <p:nvSpPr>
          <p:cNvPr id="7" name="Title 4"/>
          <p:cNvSpPr>
            <a:spLocks noGrp="1"/>
          </p:cNvSpPr>
          <p:nvPr>
            <p:ph type="title"/>
          </p:nvPr>
        </p:nvSpPr>
        <p:spPr>
          <a:xfrm>
            <a:off x="1691680" y="0"/>
            <a:ext cx="6589200" cy="1280890"/>
          </a:xfrm>
        </p:spPr>
        <p:txBody>
          <a:bodyPr>
            <a:normAutofit/>
          </a:bodyPr>
          <a:lstStyle/>
          <a:p>
            <a:r>
              <a:rPr lang="en-US" dirty="0"/>
              <a:t>Data Science: Why all the Excitement? </a:t>
            </a:r>
            <a:r>
              <a:rPr lang="zh-CN" altLang="en-US" dirty="0"/>
              <a:t>为何让人心动</a:t>
            </a:r>
            <a:endParaRPr lang="en-US" dirty="0"/>
          </a:p>
        </p:txBody>
      </p:sp>
      <p:sp>
        <p:nvSpPr>
          <p:cNvPr id="8" name="矩形 7"/>
          <p:cNvSpPr/>
          <p:nvPr/>
        </p:nvSpPr>
        <p:spPr>
          <a:xfrm>
            <a:off x="2414902" y="1224207"/>
            <a:ext cx="5968301" cy="523220"/>
          </a:xfrm>
          <a:prstGeom prst="rect">
            <a:avLst/>
          </a:prstGeom>
        </p:spPr>
        <p:txBody>
          <a:bodyPr wrap="none">
            <a:spAutoFit/>
          </a:bodyPr>
          <a:lstStyle/>
          <a:p>
            <a:r>
              <a:rPr lang="en-US" sz="2800" b="1" dirty="0">
                <a:solidFill>
                  <a:srgbClr val="FF0000"/>
                </a:solidFill>
              </a:rPr>
              <a:t>Nate Silver : </a:t>
            </a:r>
            <a:r>
              <a:rPr lang="zh-CN" altLang="en-US" sz="2800" b="1" dirty="0">
                <a:solidFill>
                  <a:srgbClr val="FF0000"/>
                </a:solidFill>
              </a:rPr>
              <a:t>大数据时代的“巫师”</a:t>
            </a:r>
          </a:p>
        </p:txBody>
      </p:sp>
      <p:sp>
        <p:nvSpPr>
          <p:cNvPr id="9" name="矩形 8"/>
          <p:cNvSpPr/>
          <p:nvPr/>
        </p:nvSpPr>
        <p:spPr>
          <a:xfrm>
            <a:off x="4716016" y="1773896"/>
            <a:ext cx="4427984" cy="4832092"/>
          </a:xfrm>
          <a:prstGeom prst="rect">
            <a:avLst/>
          </a:prstGeom>
        </p:spPr>
        <p:txBody>
          <a:bodyPr wrap="square">
            <a:spAutoFit/>
          </a:bodyPr>
          <a:lstStyle/>
          <a:p>
            <a:pPr marL="342900" indent="-342900">
              <a:buFont typeface="Arial" panose="020B0604020202020204" pitchFamily="34" charset="0"/>
              <a:buChar char="•"/>
            </a:pPr>
            <a:r>
              <a:rPr lang="en-US" altLang="zh-CN" sz="2200" dirty="0"/>
              <a:t>2012</a:t>
            </a:r>
            <a:r>
              <a:rPr lang="zh-CN" altLang="en-US" sz="2200" dirty="0"/>
              <a:t>年美国总统大选时，当时奥巴马和罗姆尼选情普遍认为很接近，评论员们都无法预计哪方会获胜。</a:t>
            </a:r>
            <a:endParaRPr lang="en-US" altLang="zh-CN" sz="2200" dirty="0"/>
          </a:p>
          <a:p>
            <a:pPr marL="342900" indent="-342900">
              <a:buFont typeface="Arial" panose="020B0604020202020204" pitchFamily="34" charset="0"/>
              <a:buChar char="•"/>
            </a:pPr>
            <a:endParaRPr lang="en-US" altLang="zh-CN" sz="2200" dirty="0"/>
          </a:p>
          <a:p>
            <a:pPr marL="342900" indent="-342900">
              <a:buFont typeface="Arial" panose="020B0604020202020204" pitchFamily="34" charset="0"/>
              <a:buChar char="•"/>
            </a:pPr>
            <a:r>
              <a:rPr lang="en-US" altLang="zh-CN" sz="2200" dirty="0"/>
              <a:t>Silver</a:t>
            </a:r>
            <a:r>
              <a:rPr lang="zh-CN" altLang="en-US" sz="2200" dirty="0"/>
              <a:t>却计算出“真实”情况指出二者并非处于旗鼓相当的局面，</a:t>
            </a:r>
            <a:endParaRPr lang="en-US" altLang="zh-CN" sz="2200" dirty="0"/>
          </a:p>
          <a:p>
            <a:pPr marL="342900" indent="-342900">
              <a:buFont typeface="Arial" panose="020B0604020202020204" pitchFamily="34" charset="0"/>
              <a:buChar char="•"/>
            </a:pPr>
            <a:endParaRPr lang="en-US" altLang="zh-CN" sz="2200" dirty="0"/>
          </a:p>
          <a:p>
            <a:pPr marL="342900" indent="-342900">
              <a:buFont typeface="Arial" panose="020B0604020202020204" pitchFamily="34" charset="0"/>
              <a:buChar char="•"/>
            </a:pPr>
            <a:r>
              <a:rPr lang="zh-CN" altLang="en-US" sz="2200" dirty="0"/>
              <a:t>在投票当天他成功预测奥巴马将有</a:t>
            </a:r>
            <a:r>
              <a:rPr lang="en-US" altLang="zh-CN" sz="2200" dirty="0"/>
              <a:t>90.9%</a:t>
            </a:r>
            <a:r>
              <a:rPr lang="zh-CN" altLang="en-US" sz="2200" dirty="0"/>
              <a:t>机会获得大多数选票。</a:t>
            </a:r>
            <a:endParaRPr lang="en-US" altLang="zh-CN" sz="2200" dirty="0"/>
          </a:p>
          <a:p>
            <a:pPr marL="342900" indent="-342900">
              <a:buFont typeface="Arial" panose="020B0604020202020204" pitchFamily="34" charset="0"/>
              <a:buChar char="•"/>
            </a:pPr>
            <a:endParaRPr lang="en-US" altLang="zh-CN" sz="2200" dirty="0"/>
          </a:p>
          <a:p>
            <a:pPr marL="342900" indent="-342900">
              <a:buFont typeface="Arial" panose="020B0604020202020204" pitchFamily="34" charset="0"/>
              <a:buChar char="•"/>
            </a:pPr>
            <a:r>
              <a:rPr lang="zh-CN" altLang="en-US" sz="2200" dirty="0"/>
              <a:t>最后他对</a:t>
            </a:r>
            <a:r>
              <a:rPr lang="zh-CN" altLang="en-US" sz="2200" dirty="0">
                <a:solidFill>
                  <a:srgbClr val="FF0000"/>
                </a:solidFill>
              </a:rPr>
              <a:t>美国</a:t>
            </a:r>
            <a:r>
              <a:rPr lang="en-US" altLang="zh-CN" sz="2200" dirty="0">
                <a:solidFill>
                  <a:srgbClr val="FF0000"/>
                </a:solidFill>
              </a:rPr>
              <a:t>50</a:t>
            </a:r>
            <a:r>
              <a:rPr lang="zh-CN" altLang="en-US" sz="2200" dirty="0">
                <a:solidFill>
                  <a:srgbClr val="FF0000"/>
                </a:solidFill>
              </a:rPr>
              <a:t>个州投票结果的预测全对了</a:t>
            </a:r>
            <a:r>
              <a:rPr lang="zh-CN" altLang="en-US" sz="2200" dirty="0"/>
              <a:t>。</a:t>
            </a:r>
            <a:endParaRPr lang="en-US" sz="2200" dirty="0"/>
          </a:p>
        </p:txBody>
      </p:sp>
      <p:sp>
        <p:nvSpPr>
          <p:cNvPr id="2" name="页脚占位符 1"/>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24411867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2-11-08 at 6.15.10 AM.png"/>
          <p:cNvPicPr>
            <a:picLocks noChangeAspect="1"/>
          </p:cNvPicPr>
          <p:nvPr/>
        </p:nvPicPr>
        <p:blipFill rotWithShape="1">
          <a:blip r:embed="rId2">
            <a:extLst>
              <a:ext uri="{28A0092B-C50C-407E-A947-70E740481C1C}">
                <a14:useLocalDpi xmlns:a14="http://schemas.microsoft.com/office/drawing/2010/main" val="0"/>
              </a:ext>
            </a:extLst>
          </a:blip>
          <a:srcRect r="8228"/>
          <a:stretch/>
        </p:blipFill>
        <p:spPr>
          <a:xfrm>
            <a:off x="-12576" y="1238717"/>
            <a:ext cx="5129784" cy="5382145"/>
          </a:xfrm>
          <a:prstGeom prst="rect">
            <a:avLst/>
          </a:prstGeom>
        </p:spPr>
      </p:pic>
      <p:pic>
        <p:nvPicPr>
          <p:cNvPr id="2" name="Picture 1"/>
          <p:cNvPicPr>
            <a:picLocks noChangeAspect="1"/>
          </p:cNvPicPr>
          <p:nvPr/>
        </p:nvPicPr>
        <p:blipFill>
          <a:blip r:embed="rId3"/>
          <a:stretch>
            <a:fillRect/>
          </a:stretch>
        </p:blipFill>
        <p:spPr>
          <a:xfrm>
            <a:off x="5117208" y="1830165"/>
            <a:ext cx="1751959" cy="2644466"/>
          </a:xfrm>
          <a:prstGeom prst="rect">
            <a:avLst/>
          </a:prstGeom>
        </p:spPr>
      </p:pic>
      <p:sp>
        <p:nvSpPr>
          <p:cNvPr id="7" name="Title 4"/>
          <p:cNvSpPr>
            <a:spLocks noGrp="1"/>
          </p:cNvSpPr>
          <p:nvPr>
            <p:ph type="title"/>
          </p:nvPr>
        </p:nvSpPr>
        <p:spPr>
          <a:xfrm>
            <a:off x="1691680" y="0"/>
            <a:ext cx="6589200" cy="1280890"/>
          </a:xfrm>
        </p:spPr>
        <p:txBody>
          <a:bodyPr>
            <a:normAutofit/>
          </a:bodyPr>
          <a:lstStyle/>
          <a:p>
            <a:r>
              <a:rPr lang="en-US" dirty="0"/>
              <a:t>Data Science: Why all the Excitement? </a:t>
            </a:r>
            <a:r>
              <a:rPr lang="zh-CN" altLang="en-US" dirty="0"/>
              <a:t>为何让人心动</a:t>
            </a:r>
            <a:endParaRPr lang="en-US" dirty="0"/>
          </a:p>
        </p:txBody>
      </p:sp>
      <p:sp>
        <p:nvSpPr>
          <p:cNvPr id="10" name="矩形 9"/>
          <p:cNvSpPr/>
          <p:nvPr/>
        </p:nvSpPr>
        <p:spPr>
          <a:xfrm>
            <a:off x="2708155" y="1224207"/>
            <a:ext cx="5968301" cy="523220"/>
          </a:xfrm>
          <a:prstGeom prst="rect">
            <a:avLst/>
          </a:prstGeom>
        </p:spPr>
        <p:txBody>
          <a:bodyPr wrap="none">
            <a:spAutoFit/>
          </a:bodyPr>
          <a:lstStyle/>
          <a:p>
            <a:r>
              <a:rPr lang="en-US" sz="2800" b="1" dirty="0">
                <a:solidFill>
                  <a:srgbClr val="FF0000"/>
                </a:solidFill>
              </a:rPr>
              <a:t>Nate Silver : </a:t>
            </a:r>
            <a:r>
              <a:rPr lang="zh-CN" altLang="en-US" sz="2800" b="1" dirty="0">
                <a:solidFill>
                  <a:srgbClr val="FF0000"/>
                </a:solidFill>
              </a:rPr>
              <a:t>大数据时代的“巫师”</a:t>
            </a:r>
          </a:p>
        </p:txBody>
      </p:sp>
      <p:sp>
        <p:nvSpPr>
          <p:cNvPr id="3" name="矩形 2"/>
          <p:cNvSpPr/>
          <p:nvPr/>
        </p:nvSpPr>
        <p:spPr>
          <a:xfrm>
            <a:off x="6870903" y="1747426"/>
            <a:ext cx="2273097" cy="3170099"/>
          </a:xfrm>
          <a:prstGeom prst="rect">
            <a:avLst/>
          </a:prstGeom>
        </p:spPr>
        <p:txBody>
          <a:bodyPr wrap="square">
            <a:spAutoFit/>
          </a:bodyPr>
          <a:lstStyle/>
          <a:p>
            <a:r>
              <a:rPr lang="zh-CN" altLang="en-US" sz="2000" b="1" dirty="0"/>
              <a:t>“但多数情况下，我们是无法处理庞杂无序的数据，</a:t>
            </a:r>
            <a:r>
              <a:rPr lang="zh-CN" altLang="en-US" sz="2000" b="1" u="sng" dirty="0">
                <a:solidFill>
                  <a:srgbClr val="FF0000"/>
                </a:solidFill>
              </a:rPr>
              <a:t>拥有更多的信息并不意味着我们能更好地预测</a:t>
            </a:r>
            <a:r>
              <a:rPr lang="zh-CN" altLang="en-US" sz="2000" b="1" dirty="0"/>
              <a:t>，也就是说我们并不能够对所有东西进行很精准的预测。”</a:t>
            </a:r>
            <a:endParaRPr lang="en-US" altLang="zh-CN" sz="2000" b="1" dirty="0"/>
          </a:p>
          <a:p>
            <a:r>
              <a:rPr lang="en-US" altLang="zh-CN" sz="2000" b="1" dirty="0"/>
              <a:t>by Silver</a:t>
            </a:r>
            <a:endParaRPr lang="en-US" sz="2000" dirty="0"/>
          </a:p>
        </p:txBody>
      </p:sp>
      <p:sp>
        <p:nvSpPr>
          <p:cNvPr id="12" name="矩形 11"/>
          <p:cNvSpPr/>
          <p:nvPr/>
        </p:nvSpPr>
        <p:spPr>
          <a:xfrm>
            <a:off x="5296729" y="5303564"/>
            <a:ext cx="3595751" cy="830997"/>
          </a:xfrm>
          <a:prstGeom prst="rect">
            <a:avLst/>
          </a:prstGeom>
          <a:ln>
            <a:solidFill>
              <a:srgbClr val="FF0000"/>
            </a:solidFill>
          </a:ln>
        </p:spPr>
        <p:txBody>
          <a:bodyPr wrap="square">
            <a:spAutoFit/>
          </a:bodyPr>
          <a:lstStyle/>
          <a:p>
            <a:r>
              <a:rPr lang="en-US" altLang="zh-CN" sz="2400" b="1" dirty="0">
                <a:solidFill>
                  <a:srgbClr val="FF0000"/>
                </a:solidFill>
              </a:rPr>
              <a:t>2016</a:t>
            </a:r>
            <a:r>
              <a:rPr lang="zh-CN" altLang="en-US" sz="2400" b="1" dirty="0">
                <a:solidFill>
                  <a:srgbClr val="FF0000"/>
                </a:solidFill>
              </a:rPr>
              <a:t>年美国总统竞选预测失败</a:t>
            </a:r>
          </a:p>
        </p:txBody>
      </p:sp>
      <p:sp>
        <p:nvSpPr>
          <p:cNvPr id="5" name="页脚占位符 4"/>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28568256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143" y="1091456"/>
            <a:ext cx="8188657" cy="5486400"/>
          </a:xfrm>
          <a:prstGeom prst="rect">
            <a:avLst/>
          </a:prstGeom>
        </p:spPr>
      </p:pic>
      <p:sp>
        <p:nvSpPr>
          <p:cNvPr id="13" name="Rectangle 2"/>
          <p:cNvSpPr>
            <a:spLocks noGrp="1" noChangeArrowheads="1"/>
          </p:cNvSpPr>
          <p:nvPr>
            <p:ph type="title"/>
          </p:nvPr>
        </p:nvSpPr>
        <p:spPr>
          <a:xfrm>
            <a:off x="457200" y="274638"/>
            <a:ext cx="8229600" cy="792162"/>
          </a:xfrm>
        </p:spPr>
        <p:txBody>
          <a:bodyPr>
            <a:normAutofit/>
          </a:bodyPr>
          <a:lstStyle/>
          <a:p>
            <a:pPr eaLnBrk="1" hangingPunct="1"/>
            <a:r>
              <a:rPr lang="en-US" sz="3200" dirty="0"/>
              <a:t>A history of the (Business) Internet: 1997</a:t>
            </a:r>
          </a:p>
        </p:txBody>
      </p:sp>
      <p:sp>
        <p:nvSpPr>
          <p:cNvPr id="2" name="页脚占位符 1"/>
          <p:cNvSpPr>
            <a:spLocks noGrp="1"/>
          </p:cNvSpPr>
          <p:nvPr>
            <p:ph type="ftr" sz="quarter" idx="11"/>
          </p:nvPr>
        </p:nvSpPr>
        <p:spPr/>
        <p:txBody>
          <a:bodyPr/>
          <a:lstStyle/>
          <a:p>
            <a:pPr>
              <a:defRPr/>
            </a:pPr>
            <a:endParaRPr lang="en-US" altLang="zh-CN"/>
          </a:p>
        </p:txBody>
      </p:sp>
      <p:sp>
        <p:nvSpPr>
          <p:cNvPr id="5" name="矩形 4"/>
          <p:cNvSpPr/>
          <p:nvPr/>
        </p:nvSpPr>
        <p:spPr>
          <a:xfrm>
            <a:off x="5436096" y="1628800"/>
            <a:ext cx="3595751" cy="461665"/>
          </a:xfrm>
          <a:prstGeom prst="rect">
            <a:avLst/>
          </a:prstGeom>
          <a:ln>
            <a:solidFill>
              <a:srgbClr val="FF0000"/>
            </a:solidFill>
          </a:ln>
        </p:spPr>
        <p:txBody>
          <a:bodyPr wrap="square">
            <a:spAutoFit/>
          </a:bodyPr>
          <a:lstStyle/>
          <a:p>
            <a:r>
              <a:rPr lang="en-US" altLang="zh-CN" sz="2400" b="1" dirty="0">
                <a:solidFill>
                  <a:srgbClr val="FF0000"/>
                </a:solidFill>
              </a:rPr>
              <a:t>Internet </a:t>
            </a:r>
            <a:r>
              <a:rPr lang="zh-CN" altLang="en-US" sz="2400" b="1" dirty="0">
                <a:solidFill>
                  <a:srgbClr val="FF0000"/>
                </a:solidFill>
              </a:rPr>
              <a:t>与数据密切相关</a:t>
            </a:r>
          </a:p>
        </p:txBody>
      </p:sp>
    </p:spTree>
    <p:extLst>
      <p:ext uri="{BB962C8B-B14F-4D97-AF65-F5344CB8AC3E}">
        <p14:creationId xmlns:p14="http://schemas.microsoft.com/office/powerpoint/2010/main" val="18304354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z="4000" dirty="0"/>
              <a:t>DB size = 50 billion sites</a:t>
            </a:r>
          </a:p>
        </p:txBody>
      </p:sp>
      <p:sp>
        <p:nvSpPr>
          <p:cNvPr id="8195" name="Rectangle 7"/>
          <p:cNvSpPr>
            <a:spLocks noGrp="1" noChangeArrowheads="1"/>
          </p:cNvSpPr>
          <p:nvPr>
            <p:ph type="body" idx="1"/>
          </p:nvPr>
        </p:nvSpPr>
        <p:spPr>
          <a:xfrm>
            <a:off x="838200" y="1295400"/>
            <a:ext cx="7543800" cy="4906963"/>
          </a:xfrm>
        </p:spPr>
        <p:txBody>
          <a:bodyPr/>
          <a:lstStyle/>
          <a:p>
            <a:pPr eaLnBrk="1" hangingPunct="1"/>
            <a:endParaRPr lang="en-US" dirty="0"/>
          </a:p>
          <a:p>
            <a:pPr eaLnBrk="1" hangingPunct="1"/>
            <a:endParaRPr lang="en-US" dirty="0"/>
          </a:p>
          <a:p>
            <a:pPr eaLnBrk="1" hangingPunct="1">
              <a:buFontTx/>
              <a:buNone/>
            </a:pPr>
            <a:endParaRPr lang="en-US" dirty="0"/>
          </a:p>
          <a:p>
            <a:pPr eaLnBrk="1" hangingPunct="1">
              <a:buFontTx/>
              <a:buNone/>
            </a:pPr>
            <a:endParaRPr lang="en-US" dirty="0"/>
          </a:p>
          <a:p>
            <a:pPr lvl="1" eaLnBrk="1" hangingPunct="1">
              <a:buFontTx/>
              <a:buNone/>
            </a:pPr>
            <a:endParaRPr lang="en-US" sz="1800" dirty="0"/>
          </a:p>
          <a:p>
            <a:pPr lvl="1" eaLnBrk="1" hangingPunct="1">
              <a:buFontTx/>
              <a:buNone/>
            </a:pPr>
            <a:endParaRPr lang="en-US" sz="1800" dirty="0"/>
          </a:p>
          <a:p>
            <a:pPr eaLnBrk="1" hangingPunct="1">
              <a:buFontTx/>
              <a:buNone/>
            </a:pPr>
            <a:endParaRPr lang="en-US" sz="2000" dirty="0"/>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1600200"/>
            <a:ext cx="4399175" cy="213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3276600"/>
            <a:ext cx="4007787" cy="2667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5237374" y="1668154"/>
            <a:ext cx="3421129" cy="830997"/>
          </a:xfrm>
          <a:prstGeom prst="rect">
            <a:avLst/>
          </a:prstGeom>
          <a:noFill/>
        </p:spPr>
        <p:txBody>
          <a:bodyPr wrap="none" rtlCol="0">
            <a:spAutoFit/>
          </a:bodyPr>
          <a:lstStyle/>
          <a:p>
            <a:r>
              <a:rPr lang="en-US" sz="2400" dirty="0"/>
              <a:t>Google server farms</a:t>
            </a:r>
            <a:br>
              <a:rPr lang="en-US" sz="2400" dirty="0"/>
            </a:br>
            <a:r>
              <a:rPr lang="en-US" sz="2400" dirty="0"/>
              <a:t>2 million machines (</a:t>
            </a:r>
            <a:r>
              <a:rPr lang="en-US" sz="2400" dirty="0" err="1"/>
              <a:t>est</a:t>
            </a:r>
            <a:r>
              <a:rPr lang="en-US" sz="2400" dirty="0"/>
              <a:t>)</a:t>
            </a:r>
          </a:p>
        </p:txBody>
      </p:sp>
      <p:sp>
        <p:nvSpPr>
          <p:cNvPr id="7" name="TextBox 1"/>
          <p:cNvSpPr txBox="1"/>
          <p:nvPr/>
        </p:nvSpPr>
        <p:spPr>
          <a:xfrm>
            <a:off x="5624499" y="2588567"/>
            <a:ext cx="2646878" cy="461665"/>
          </a:xfrm>
          <a:prstGeom prst="rect">
            <a:avLst/>
          </a:prstGeom>
          <a:noFill/>
          <a:ln>
            <a:solidFill>
              <a:srgbClr val="FF0000"/>
            </a:solidFill>
          </a:ln>
        </p:spPr>
        <p:txBody>
          <a:bodyPr wrap="none" rtlCol="0">
            <a:spAutoFit/>
          </a:bodyPr>
          <a:lstStyle/>
          <a:p>
            <a:r>
              <a:rPr lang="zh-CN" altLang="en-US" sz="2400" dirty="0"/>
              <a:t>百万级别的服务器</a:t>
            </a:r>
            <a:endParaRPr lang="en-US" sz="2400" dirty="0"/>
          </a:p>
        </p:txBody>
      </p:sp>
      <p:sp>
        <p:nvSpPr>
          <p:cNvPr id="3" name="页脚占位符 2"/>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24408298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Title 1"/>
          <p:cNvSpPr>
            <a:spLocks noGrp="1"/>
          </p:cNvSpPr>
          <p:nvPr>
            <p:ph type="title"/>
          </p:nvPr>
        </p:nvSpPr>
        <p:spPr>
          <a:xfrm>
            <a:off x="1464506" y="0"/>
            <a:ext cx="7335110" cy="1280890"/>
          </a:xfrm>
        </p:spPr>
        <p:txBody>
          <a:bodyPr>
            <a:normAutofit/>
          </a:bodyPr>
          <a:lstStyle/>
          <a:p>
            <a:r>
              <a:rPr lang="en-US" dirty="0"/>
              <a:t>The Million-Server Data Center</a:t>
            </a:r>
            <a:br>
              <a:rPr lang="en-US" dirty="0"/>
            </a:br>
            <a:r>
              <a:rPr lang="zh-CN" altLang="en-US" dirty="0"/>
              <a:t>百万级的数据中心</a:t>
            </a:r>
            <a:endParaRPr lang="en-US" dirty="0"/>
          </a:p>
        </p:txBody>
      </p:sp>
      <p:sp>
        <p:nvSpPr>
          <p:cNvPr id="2" name="Content Placeholder 1"/>
          <p:cNvSpPr>
            <a:spLocks noGrp="1"/>
          </p:cNvSpPr>
          <p:nvPr>
            <p:ph idx="1"/>
          </p:nvPr>
        </p:nvSpPr>
        <p:spPr/>
        <p:txBody>
          <a:bodyPr/>
          <a:lstStyle/>
          <a:p>
            <a:endParaRPr lang="en-US"/>
          </a:p>
        </p:txBody>
      </p:sp>
      <p:pic>
        <p:nvPicPr>
          <p:cNvPr id="49156" name="Picture 3"/>
          <p:cNvPicPr>
            <a:picLocks noChangeAspect="1"/>
          </p:cNvPicPr>
          <p:nvPr/>
        </p:nvPicPr>
        <p:blipFill>
          <a:blip r:embed="rId3"/>
          <a:srcRect/>
          <a:stretch>
            <a:fillRect/>
          </a:stretch>
        </p:blipFill>
        <p:spPr bwMode="auto">
          <a:xfrm>
            <a:off x="-6350" y="1235075"/>
            <a:ext cx="9074150" cy="5559425"/>
          </a:xfrm>
          <a:prstGeom prst="rect">
            <a:avLst/>
          </a:prstGeom>
          <a:noFill/>
          <a:ln w="9525">
            <a:noFill/>
            <a:miter lim="800000"/>
            <a:headEnd/>
            <a:tailEnd/>
          </a:ln>
        </p:spPr>
      </p:pic>
      <p:sp>
        <p:nvSpPr>
          <p:cNvPr id="5" name="Rectangle 4"/>
          <p:cNvSpPr/>
          <p:nvPr/>
        </p:nvSpPr>
        <p:spPr bwMode="auto">
          <a:xfrm>
            <a:off x="-374650" y="1176338"/>
            <a:ext cx="668338" cy="5588000"/>
          </a:xfrm>
          <a:prstGeom prst="rect">
            <a:avLst/>
          </a:prstGeom>
          <a:solidFill>
            <a:srgbClr val="FFFFFF"/>
          </a:solidFill>
          <a:ln w="9525" cap="flat" cmpd="sng" algn="ctr">
            <a:solidFill>
              <a:schemeClr val="bg1"/>
            </a:solidFill>
            <a:prstDash val="solid"/>
            <a:round/>
            <a:headEnd type="none" w="med" len="med"/>
            <a:tailEnd type="none" w="med" len="med"/>
          </a:ln>
          <a:effectLst/>
        </p:spPr>
        <p:txBody>
          <a:bodyPr>
            <a:prstTxWarp prst="textNoShape">
              <a:avLst/>
            </a:prstTxWarp>
          </a:bodyPr>
          <a:lstStyle/>
          <a:p>
            <a:endParaRPr lang="en-US"/>
          </a:p>
        </p:txBody>
      </p:sp>
      <p:sp>
        <p:nvSpPr>
          <p:cNvPr id="6" name="Rectangle 5"/>
          <p:cNvSpPr/>
          <p:nvPr/>
        </p:nvSpPr>
        <p:spPr bwMode="auto">
          <a:xfrm>
            <a:off x="-222250" y="1189038"/>
            <a:ext cx="1250950" cy="1417637"/>
          </a:xfrm>
          <a:prstGeom prst="rect">
            <a:avLst/>
          </a:prstGeom>
          <a:solidFill>
            <a:srgbClr val="FFFFFF"/>
          </a:solidFill>
          <a:ln w="9525" cap="flat" cmpd="sng" algn="ctr">
            <a:solidFill>
              <a:schemeClr val="bg1"/>
            </a:solidFill>
            <a:prstDash val="solid"/>
            <a:round/>
            <a:headEnd type="none" w="med" len="med"/>
            <a:tailEnd type="none" w="med" len="med"/>
          </a:ln>
          <a:effectLst/>
        </p:spPr>
        <p:txBody>
          <a:bodyPr>
            <a:prstTxWarp prst="textNoShape">
              <a:avLst/>
            </a:prstTxWarp>
          </a:bodyPr>
          <a:lstStyle/>
          <a:p>
            <a:endParaRPr lang="en-US"/>
          </a:p>
        </p:txBody>
      </p:sp>
      <p:sp>
        <p:nvSpPr>
          <p:cNvPr id="3" name="椭圆 2"/>
          <p:cNvSpPr/>
          <p:nvPr/>
        </p:nvSpPr>
        <p:spPr>
          <a:xfrm>
            <a:off x="2843808" y="4509120"/>
            <a:ext cx="504056"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矩形 3"/>
          <p:cNvSpPr/>
          <p:nvPr/>
        </p:nvSpPr>
        <p:spPr>
          <a:xfrm>
            <a:off x="306636" y="1265171"/>
            <a:ext cx="3647152" cy="369332"/>
          </a:xfrm>
          <a:prstGeom prst="rect">
            <a:avLst/>
          </a:prstGeom>
          <a:ln>
            <a:solidFill>
              <a:srgbClr val="FF0000"/>
            </a:solidFill>
          </a:ln>
        </p:spPr>
        <p:txBody>
          <a:bodyPr wrap="none">
            <a:spAutoFit/>
          </a:bodyPr>
          <a:lstStyle/>
          <a:p>
            <a:r>
              <a:rPr lang="zh-CN" altLang="en-US" dirty="0"/>
              <a:t>集成计算，网络，供电，冷却系统</a:t>
            </a:r>
            <a:endParaRPr lang="en-US" dirty="0"/>
          </a:p>
        </p:txBody>
      </p:sp>
      <p:sp>
        <p:nvSpPr>
          <p:cNvPr id="10" name="矩形 9"/>
          <p:cNvSpPr/>
          <p:nvPr/>
        </p:nvSpPr>
        <p:spPr>
          <a:xfrm>
            <a:off x="2391450" y="4918557"/>
            <a:ext cx="2441694" cy="369332"/>
          </a:xfrm>
          <a:prstGeom prst="rect">
            <a:avLst/>
          </a:prstGeom>
        </p:spPr>
        <p:txBody>
          <a:bodyPr wrap="none">
            <a:spAutoFit/>
          </a:bodyPr>
          <a:lstStyle/>
          <a:p>
            <a:r>
              <a:rPr lang="en-US" dirty="0"/>
              <a:t>contains 2500 servers</a:t>
            </a:r>
          </a:p>
        </p:txBody>
      </p:sp>
      <p:sp>
        <p:nvSpPr>
          <p:cNvPr id="11" name="矩形 10"/>
          <p:cNvSpPr/>
          <p:nvPr/>
        </p:nvSpPr>
        <p:spPr>
          <a:xfrm>
            <a:off x="7512408" y="5910428"/>
            <a:ext cx="1555392" cy="646331"/>
          </a:xfrm>
          <a:prstGeom prst="rect">
            <a:avLst/>
          </a:prstGeom>
          <a:ln>
            <a:solidFill>
              <a:srgbClr val="FF0000"/>
            </a:solidFill>
          </a:ln>
        </p:spPr>
        <p:txBody>
          <a:bodyPr wrap="square">
            <a:spAutoFit/>
          </a:bodyPr>
          <a:lstStyle/>
          <a:p>
            <a:r>
              <a:rPr lang="zh-CN" altLang="en-US" dirty="0"/>
              <a:t>双重水的冷却系统</a:t>
            </a:r>
            <a:endParaRPr lang="en-US" dirty="0"/>
          </a:p>
        </p:txBody>
      </p:sp>
      <p:sp>
        <p:nvSpPr>
          <p:cNvPr id="7" name="椭圆 6"/>
          <p:cNvSpPr/>
          <p:nvPr/>
        </p:nvSpPr>
        <p:spPr>
          <a:xfrm>
            <a:off x="6248599" y="4408621"/>
            <a:ext cx="2734835" cy="21481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p:nvSpPr>
        <p:spPr>
          <a:xfrm>
            <a:off x="7669674" y="1526527"/>
            <a:ext cx="1313760" cy="369332"/>
          </a:xfrm>
          <a:prstGeom prst="rect">
            <a:avLst/>
          </a:prstGeom>
          <a:ln>
            <a:solidFill>
              <a:srgbClr val="FF0000"/>
            </a:solidFill>
          </a:ln>
        </p:spPr>
        <p:txBody>
          <a:bodyPr wrap="square">
            <a:spAutoFit/>
          </a:bodyPr>
          <a:lstStyle/>
          <a:p>
            <a:r>
              <a:rPr lang="zh-CN" altLang="en-US" dirty="0"/>
              <a:t>供电系统</a:t>
            </a:r>
            <a:endParaRPr lang="en-US" dirty="0"/>
          </a:p>
        </p:txBody>
      </p:sp>
      <p:sp>
        <p:nvSpPr>
          <p:cNvPr id="8" name="页脚占位符 7"/>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268299870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79712" y="2924944"/>
            <a:ext cx="5717232" cy="800100"/>
          </a:xfrm>
        </p:spPr>
        <p:txBody>
          <a:bodyPr>
            <a:noAutofit/>
          </a:bodyPr>
          <a:lstStyle/>
          <a:p>
            <a:r>
              <a:rPr lang="zh-CN" altLang="en-US" sz="4000" dirty="0"/>
              <a:t>数据科学课程的价值（</a:t>
            </a:r>
            <a:r>
              <a:rPr lang="en-US" altLang="zh-CN" sz="4000" dirty="0"/>
              <a:t>$</a:t>
            </a:r>
            <a:r>
              <a:rPr lang="zh-CN" altLang="en-US" sz="4000" dirty="0"/>
              <a:t>）</a:t>
            </a:r>
            <a:endParaRPr lang="en-US" sz="4000" dirty="0"/>
          </a:p>
        </p:txBody>
      </p:sp>
      <p:sp>
        <p:nvSpPr>
          <p:cNvPr id="3" name="页脚占位符 2"/>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797279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实体 </a:t>
            </a:r>
            <a:r>
              <a:rPr lang="en-US" altLang="zh-CN" dirty="0"/>
              <a:t>Google</a:t>
            </a:r>
            <a:r>
              <a:rPr lang="zh-CN" altLang="en-US" dirty="0"/>
              <a:t>的芬兰数据中心</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851" y="2171700"/>
            <a:ext cx="4250531" cy="283368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875" y="2000250"/>
            <a:ext cx="4286250" cy="2857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3213" y="2171700"/>
            <a:ext cx="4286250" cy="28575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770" y="2675168"/>
            <a:ext cx="4286250" cy="28575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7704" y="3143250"/>
            <a:ext cx="4286250" cy="28575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0654" y="3284444"/>
            <a:ext cx="4286250" cy="28575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1315" y="2745765"/>
            <a:ext cx="4286250" cy="28575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71825" y="1805666"/>
            <a:ext cx="4286250" cy="2857500"/>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22941" y="2522637"/>
            <a:ext cx="4286250" cy="2857500"/>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16688" y="2513921"/>
            <a:ext cx="4286250" cy="2857500"/>
          </a:xfrm>
          <a:prstGeom prst="rect">
            <a:avLst/>
          </a:prstGeom>
        </p:spPr>
      </p:pic>
    </p:spTree>
    <p:extLst>
      <p:ext uri="{BB962C8B-B14F-4D97-AF65-F5344CB8AC3E}">
        <p14:creationId xmlns:p14="http://schemas.microsoft.com/office/powerpoint/2010/main" val="32316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132090" y="198437"/>
            <a:ext cx="6827626" cy="792162"/>
          </a:xfrm>
        </p:spPr>
        <p:txBody>
          <a:bodyPr/>
          <a:lstStyle/>
          <a:p>
            <a:pPr eaLnBrk="1" hangingPunct="1"/>
            <a:r>
              <a:rPr lang="en-US" sz="4000" dirty="0"/>
              <a:t>1998 – sponsored search</a:t>
            </a:r>
          </a:p>
        </p:txBody>
      </p:sp>
      <p:sp>
        <p:nvSpPr>
          <p:cNvPr id="8195" name="Rectangle 7"/>
          <p:cNvSpPr>
            <a:spLocks noGrp="1" noChangeArrowheads="1"/>
          </p:cNvSpPr>
          <p:nvPr>
            <p:ph type="body" idx="1"/>
          </p:nvPr>
        </p:nvSpPr>
        <p:spPr>
          <a:xfrm>
            <a:off x="702254" y="1302664"/>
            <a:ext cx="7543800" cy="4906963"/>
          </a:xfrm>
        </p:spPr>
        <p:txBody>
          <a:bodyPr/>
          <a:lstStyle/>
          <a:p>
            <a:pPr eaLnBrk="1" hangingPunct="1"/>
            <a:endParaRPr lang="en-US" dirty="0"/>
          </a:p>
          <a:p>
            <a:pPr eaLnBrk="1" hangingPunct="1"/>
            <a:endParaRPr lang="en-US" dirty="0"/>
          </a:p>
          <a:p>
            <a:pPr eaLnBrk="1" hangingPunct="1">
              <a:buFontTx/>
              <a:buNone/>
            </a:pPr>
            <a:endParaRPr lang="en-US" dirty="0"/>
          </a:p>
          <a:p>
            <a:pPr eaLnBrk="1" hangingPunct="1">
              <a:buFontTx/>
              <a:buNone/>
            </a:pPr>
            <a:endParaRPr lang="en-US" dirty="0"/>
          </a:p>
          <a:p>
            <a:pPr lvl="1" eaLnBrk="1" hangingPunct="1">
              <a:buFontTx/>
              <a:buNone/>
            </a:pPr>
            <a:endParaRPr lang="en-US" sz="1800" dirty="0"/>
          </a:p>
          <a:p>
            <a:pPr lvl="1" eaLnBrk="1" hangingPunct="1">
              <a:buFontTx/>
              <a:buNone/>
            </a:pPr>
            <a:endParaRPr lang="en-US" sz="1800" dirty="0"/>
          </a:p>
          <a:p>
            <a:pPr eaLnBrk="1" hangingPunct="1">
              <a:buFontTx/>
              <a:buNone/>
            </a:pPr>
            <a:endParaRPr lang="en-US" sz="2000" dirty="0"/>
          </a:p>
        </p:txBody>
      </p:sp>
      <p:pic>
        <p:nvPicPr>
          <p:cNvPr id="921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1" y="990600"/>
            <a:ext cx="1752599" cy="16424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16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30465" b="32857"/>
          <a:stretch/>
        </p:blipFill>
        <p:spPr bwMode="auto">
          <a:xfrm>
            <a:off x="1418428" y="1811819"/>
            <a:ext cx="2298808" cy="17861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16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24643" t="7127" r="22031" b="10629"/>
          <a:stretch/>
        </p:blipFill>
        <p:spPr bwMode="auto">
          <a:xfrm>
            <a:off x="3163845" y="2279810"/>
            <a:ext cx="1609992" cy="20673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3707453" y="2131130"/>
            <a:ext cx="1146468" cy="369332"/>
          </a:xfrm>
          <a:prstGeom prst="rect">
            <a:avLst/>
          </a:prstGeom>
          <a:noFill/>
        </p:spPr>
        <p:txBody>
          <a:bodyPr wrap="none" rtlCol="0">
            <a:spAutoFit/>
          </a:bodyPr>
          <a:lstStyle/>
          <a:p>
            <a:r>
              <a:rPr lang="en-US" b="1" dirty="0">
                <a:solidFill>
                  <a:srgbClr val="FF0000"/>
                </a:solidFill>
              </a:rPr>
              <a:t>Overture</a:t>
            </a:r>
          </a:p>
        </p:txBody>
      </p:sp>
      <p:pic>
        <p:nvPicPr>
          <p:cNvPr id="921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3431" y="3436536"/>
            <a:ext cx="3200400" cy="28854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166"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98878" y="1283026"/>
            <a:ext cx="3227419" cy="19974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p:nvPr/>
        </p:nvSpPr>
        <p:spPr>
          <a:xfrm>
            <a:off x="5943600" y="6292334"/>
            <a:ext cx="646331" cy="369332"/>
          </a:xfrm>
          <a:prstGeom prst="rect">
            <a:avLst/>
          </a:prstGeom>
          <a:noFill/>
        </p:spPr>
        <p:txBody>
          <a:bodyPr wrap="none" rtlCol="0">
            <a:spAutoFit/>
          </a:bodyPr>
          <a:lstStyle/>
          <a:p>
            <a:r>
              <a:rPr lang="en-US" dirty="0"/>
              <a:t>2002</a:t>
            </a:r>
          </a:p>
        </p:txBody>
      </p:sp>
      <p:sp>
        <p:nvSpPr>
          <p:cNvPr id="5" name="Right Arrow 4"/>
          <p:cNvSpPr/>
          <p:nvPr/>
        </p:nvSpPr>
        <p:spPr>
          <a:xfrm>
            <a:off x="4403035" y="3478568"/>
            <a:ext cx="956951" cy="586136"/>
          </a:xfrm>
          <a:prstGeom prst="rightArrow">
            <a:avLst/>
          </a:prstGeom>
          <a:ln w="12700"/>
          <a:scene3d>
            <a:camera prst="orthographicFront">
              <a:rot lat="0" lon="0" rev="19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4424311" y="2405184"/>
            <a:ext cx="914400" cy="514662"/>
          </a:xfrm>
          <a:prstGeom prst="rightArrow">
            <a:avLst/>
          </a:prstGeom>
          <a:ln w="12700"/>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124347" y="4022672"/>
            <a:ext cx="4694439" cy="1938992"/>
          </a:xfrm>
          <a:prstGeom prst="rect">
            <a:avLst/>
          </a:prstGeom>
          <a:ln>
            <a:solidFill>
              <a:srgbClr val="FF0000"/>
            </a:solidFill>
          </a:ln>
        </p:spPr>
        <p:txBody>
          <a:bodyPr wrap="square">
            <a:spAutoFit/>
          </a:bodyPr>
          <a:lstStyle/>
          <a:p>
            <a:r>
              <a:rPr lang="zh-CN" altLang="en-US" sz="2400" dirty="0"/>
              <a:t>拓展：</a:t>
            </a:r>
            <a:endParaRPr lang="en-US" altLang="zh-CN" sz="2400" dirty="0"/>
          </a:p>
          <a:p>
            <a:pPr marL="457200" indent="-457200">
              <a:buAutoNum type="arabicPeriod"/>
            </a:pPr>
            <a:r>
              <a:rPr lang="en-US" altLang="zh-CN" sz="2400" dirty="0"/>
              <a:t>Google</a:t>
            </a:r>
            <a:r>
              <a:rPr lang="zh-CN" altLang="en-US" sz="2400" dirty="0"/>
              <a:t>不是第一个做搜索的。为什么</a:t>
            </a:r>
            <a:r>
              <a:rPr lang="en-US" altLang="zh-CN" sz="2400" dirty="0"/>
              <a:t>Google</a:t>
            </a:r>
            <a:r>
              <a:rPr lang="zh-CN" altLang="en-US" sz="2400" dirty="0"/>
              <a:t>活下来？</a:t>
            </a:r>
            <a:endParaRPr lang="en-US" altLang="zh-CN" sz="2400" dirty="0"/>
          </a:p>
          <a:p>
            <a:pPr marL="457200" indent="-457200">
              <a:buAutoNum type="arabicPeriod"/>
            </a:pPr>
            <a:r>
              <a:rPr lang="en-US" altLang="zh-CN" sz="2400" dirty="0"/>
              <a:t>Google</a:t>
            </a:r>
            <a:r>
              <a:rPr lang="zh-CN" altLang="en-US" sz="2400" dirty="0"/>
              <a:t>不是第一个做竞价排名的？为什么</a:t>
            </a:r>
            <a:r>
              <a:rPr lang="en-US" altLang="zh-CN" sz="2400" dirty="0"/>
              <a:t>Google</a:t>
            </a:r>
            <a:r>
              <a:rPr lang="zh-CN" altLang="en-US" sz="2400" dirty="0"/>
              <a:t>成功了？</a:t>
            </a:r>
            <a:endParaRPr lang="en-US" altLang="zh-CN" sz="2400" dirty="0"/>
          </a:p>
        </p:txBody>
      </p:sp>
      <p:sp>
        <p:nvSpPr>
          <p:cNvPr id="14" name="矩形 13"/>
          <p:cNvSpPr/>
          <p:nvPr/>
        </p:nvSpPr>
        <p:spPr>
          <a:xfrm>
            <a:off x="2808835" y="860936"/>
            <a:ext cx="2463237" cy="461665"/>
          </a:xfrm>
          <a:prstGeom prst="rect">
            <a:avLst/>
          </a:prstGeom>
          <a:ln>
            <a:solidFill>
              <a:srgbClr val="FF0000"/>
            </a:solidFill>
          </a:ln>
        </p:spPr>
        <p:txBody>
          <a:bodyPr wrap="square">
            <a:spAutoFit/>
          </a:bodyPr>
          <a:lstStyle/>
          <a:p>
            <a:r>
              <a:rPr lang="zh-CN" altLang="en-US" sz="2400" b="1" dirty="0">
                <a:solidFill>
                  <a:srgbClr val="FF0000"/>
                </a:solidFill>
              </a:rPr>
              <a:t>竞价排名的鼻祖</a:t>
            </a:r>
          </a:p>
        </p:txBody>
      </p:sp>
      <p:cxnSp>
        <p:nvCxnSpPr>
          <p:cNvPr id="6" name="曲线连接符 5"/>
          <p:cNvCxnSpPr>
            <a:endCxn id="14" idx="2"/>
          </p:cNvCxnSpPr>
          <p:nvPr/>
        </p:nvCxnSpPr>
        <p:spPr>
          <a:xfrm rot="16200000" flipV="1">
            <a:off x="3810931" y="1552124"/>
            <a:ext cx="770118" cy="3110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6282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1680" y="206399"/>
            <a:ext cx="6589199" cy="1280890"/>
          </a:xfrm>
        </p:spPr>
        <p:txBody>
          <a:bodyPr>
            <a:normAutofit fontScale="90000"/>
          </a:bodyPr>
          <a:lstStyle/>
          <a:p>
            <a:r>
              <a:rPr lang="en-US" dirty="0"/>
              <a:t>Google</a:t>
            </a:r>
            <a:r>
              <a:rPr lang="zh-CN" altLang="en-US" dirty="0"/>
              <a:t>的第一台产品服务器，</a:t>
            </a:r>
            <a:r>
              <a:rPr lang="zh-CN" altLang="en-US" dirty="0">
                <a:solidFill>
                  <a:srgbClr val="FF0000"/>
                </a:solidFill>
              </a:rPr>
              <a:t>用廉价的硬件</a:t>
            </a:r>
            <a:r>
              <a:rPr lang="zh-CN" altLang="en-US" dirty="0"/>
              <a:t>建造而成</a:t>
            </a:r>
            <a:r>
              <a:rPr lang="en-US" dirty="0"/>
              <a:t/>
            </a:r>
            <a:br>
              <a:rPr lang="en-US" dirty="0"/>
            </a:br>
            <a:endParaRPr 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1840" y="1458883"/>
            <a:ext cx="3096344" cy="5123043"/>
          </a:xfrm>
        </p:spPr>
      </p:pic>
    </p:spTree>
    <p:extLst>
      <p:ext uri="{BB962C8B-B14F-4D97-AF65-F5344CB8AC3E}">
        <p14:creationId xmlns:p14="http://schemas.microsoft.com/office/powerpoint/2010/main" val="17872309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endParaRPr lang="en-US"/>
          </a:p>
        </p:txBody>
      </p:sp>
      <p:pic>
        <p:nvPicPr>
          <p:cNvPr id="4" name="图片 3"/>
          <p:cNvPicPr>
            <a:picLocks noChangeAspect="1"/>
          </p:cNvPicPr>
          <p:nvPr/>
        </p:nvPicPr>
        <p:blipFill>
          <a:blip r:embed="rId2"/>
          <a:stretch>
            <a:fillRect/>
          </a:stretch>
        </p:blipFill>
        <p:spPr>
          <a:xfrm>
            <a:off x="1275689" y="607590"/>
            <a:ext cx="7868311" cy="5901234"/>
          </a:xfrm>
          <a:prstGeom prst="rect">
            <a:avLst/>
          </a:prstGeom>
        </p:spPr>
      </p:pic>
      <p:cxnSp>
        <p:nvCxnSpPr>
          <p:cNvPr id="6" name="直接连接符 5"/>
          <p:cNvCxnSpPr/>
          <p:nvPr/>
        </p:nvCxnSpPr>
        <p:spPr>
          <a:xfrm>
            <a:off x="4039919" y="4653136"/>
            <a:ext cx="39884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048031" y="1726208"/>
            <a:ext cx="29803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090476" y="736072"/>
            <a:ext cx="2463237" cy="461665"/>
          </a:xfrm>
          <a:prstGeom prst="rect">
            <a:avLst/>
          </a:prstGeom>
          <a:ln>
            <a:solidFill>
              <a:srgbClr val="FF0000"/>
            </a:solidFill>
          </a:ln>
        </p:spPr>
        <p:txBody>
          <a:bodyPr wrap="square">
            <a:spAutoFit/>
          </a:bodyPr>
          <a:lstStyle/>
          <a:p>
            <a:r>
              <a:rPr lang="zh-CN" altLang="en-US" sz="2400" b="1" dirty="0">
                <a:solidFill>
                  <a:srgbClr val="FF0000"/>
                </a:solidFill>
              </a:rPr>
              <a:t>竞价排名的价值</a:t>
            </a:r>
          </a:p>
        </p:txBody>
      </p:sp>
      <p:cxnSp>
        <p:nvCxnSpPr>
          <p:cNvPr id="9" name="直接连接符 8"/>
          <p:cNvCxnSpPr/>
          <p:nvPr/>
        </p:nvCxnSpPr>
        <p:spPr>
          <a:xfrm>
            <a:off x="1942415" y="2133600"/>
            <a:ext cx="38537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702067" y="1726207"/>
            <a:ext cx="3390895" cy="707886"/>
          </a:xfrm>
          <a:prstGeom prst="rect">
            <a:avLst/>
          </a:prstGeom>
          <a:ln>
            <a:solidFill>
              <a:srgbClr val="FF0000"/>
            </a:solidFill>
          </a:ln>
        </p:spPr>
        <p:txBody>
          <a:bodyPr wrap="square">
            <a:spAutoFit/>
          </a:bodyPr>
          <a:lstStyle/>
          <a:p>
            <a:r>
              <a:rPr lang="zh-CN" altLang="en-US" sz="2000" b="1" dirty="0">
                <a:solidFill>
                  <a:srgbClr val="FF0000"/>
                </a:solidFill>
              </a:rPr>
              <a:t>注：此竞价排名与百度的是不同的。（不改变搜索结果）</a:t>
            </a:r>
          </a:p>
        </p:txBody>
      </p:sp>
      <p:cxnSp>
        <p:nvCxnSpPr>
          <p:cNvPr id="11" name="直接连接符 10"/>
          <p:cNvCxnSpPr/>
          <p:nvPr/>
        </p:nvCxnSpPr>
        <p:spPr>
          <a:xfrm>
            <a:off x="4427984" y="2636912"/>
            <a:ext cx="166249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266772" y="4022411"/>
            <a:ext cx="3267628" cy="400110"/>
          </a:xfrm>
          <a:prstGeom prst="rect">
            <a:avLst/>
          </a:prstGeom>
          <a:ln>
            <a:solidFill>
              <a:srgbClr val="FF0000"/>
            </a:solidFill>
          </a:ln>
        </p:spPr>
        <p:txBody>
          <a:bodyPr wrap="square">
            <a:spAutoFit/>
          </a:bodyPr>
          <a:lstStyle/>
          <a:p>
            <a:r>
              <a:rPr lang="zh-CN" altLang="en-US" sz="2000" b="1" dirty="0">
                <a:solidFill>
                  <a:srgbClr val="FF0000"/>
                </a:solidFill>
              </a:rPr>
              <a:t>每月搜索请求达到</a:t>
            </a:r>
            <a:r>
              <a:rPr lang="en-US" altLang="zh-CN" sz="2000" b="1" dirty="0">
                <a:solidFill>
                  <a:srgbClr val="FF0000"/>
                </a:solidFill>
              </a:rPr>
              <a:t>300</a:t>
            </a:r>
            <a:r>
              <a:rPr lang="zh-CN" altLang="en-US" sz="2000" b="1" dirty="0">
                <a:solidFill>
                  <a:srgbClr val="FF0000"/>
                </a:solidFill>
              </a:rPr>
              <a:t>亿</a:t>
            </a:r>
          </a:p>
        </p:txBody>
      </p:sp>
      <p:cxnSp>
        <p:nvCxnSpPr>
          <p:cNvPr id="14" name="直接连接符 13"/>
          <p:cNvCxnSpPr/>
          <p:nvPr/>
        </p:nvCxnSpPr>
        <p:spPr>
          <a:xfrm>
            <a:off x="3163883" y="4941168"/>
            <a:ext cx="306430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848626" y="5796083"/>
            <a:ext cx="2816852" cy="400110"/>
          </a:xfrm>
          <a:prstGeom prst="rect">
            <a:avLst/>
          </a:prstGeom>
          <a:ln>
            <a:solidFill>
              <a:srgbClr val="FF0000"/>
            </a:solidFill>
          </a:ln>
        </p:spPr>
        <p:txBody>
          <a:bodyPr wrap="square">
            <a:spAutoFit/>
          </a:bodyPr>
          <a:lstStyle/>
          <a:p>
            <a:r>
              <a:rPr lang="en-US" altLang="zh-CN" sz="2000" b="1" dirty="0">
                <a:solidFill>
                  <a:srgbClr val="FF0000"/>
                </a:solidFill>
              </a:rPr>
              <a:t>Google </a:t>
            </a:r>
            <a:r>
              <a:rPr lang="zh-CN" altLang="en-US" sz="2000" b="1" dirty="0">
                <a:solidFill>
                  <a:srgbClr val="FF0000"/>
                </a:solidFill>
              </a:rPr>
              <a:t>竞价排名系统</a:t>
            </a:r>
          </a:p>
        </p:txBody>
      </p:sp>
      <p:cxnSp>
        <p:nvCxnSpPr>
          <p:cNvPr id="17" name="直接连接符 16"/>
          <p:cNvCxnSpPr/>
          <p:nvPr/>
        </p:nvCxnSpPr>
        <p:spPr>
          <a:xfrm>
            <a:off x="2969850" y="5796083"/>
            <a:ext cx="28262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页脚占位符 4"/>
          <p:cNvSpPr>
            <a:spLocks noGrp="1"/>
          </p:cNvSpPr>
          <p:nvPr>
            <p:ph type="ftr" sz="quarter" idx="11"/>
          </p:nvPr>
        </p:nvSpPr>
        <p:spPr/>
        <p:txBody>
          <a:bodyPr/>
          <a:lstStyle/>
          <a:p>
            <a:pPr>
              <a:defRPr/>
            </a:pPr>
            <a:endParaRPr lang="en-US" altLang="zh-CN"/>
          </a:p>
        </p:txBody>
      </p:sp>
      <p:sp>
        <p:nvSpPr>
          <p:cNvPr id="12" name="矩形 11"/>
          <p:cNvSpPr/>
          <p:nvPr/>
        </p:nvSpPr>
        <p:spPr>
          <a:xfrm>
            <a:off x="5665478" y="5165756"/>
            <a:ext cx="3427484" cy="1477328"/>
          </a:xfrm>
          <a:prstGeom prst="rect">
            <a:avLst/>
          </a:prstGeom>
          <a:ln>
            <a:solidFill>
              <a:srgbClr val="FF0000"/>
            </a:solidFill>
          </a:ln>
        </p:spPr>
        <p:txBody>
          <a:bodyPr wrap="square">
            <a:spAutoFit/>
          </a:bodyPr>
          <a:lstStyle/>
          <a:p>
            <a:r>
              <a:rPr lang="zh-CN" altLang="en-US" dirty="0"/>
              <a:t>每当用户在 </a:t>
            </a:r>
            <a:r>
              <a:rPr lang="en-US" altLang="zh-CN" dirty="0"/>
              <a:t>Google </a:t>
            </a:r>
            <a:r>
              <a:rPr lang="zh-CN" altLang="en-US" dirty="0"/>
              <a:t>上进行搜索时，</a:t>
            </a:r>
            <a:r>
              <a:rPr lang="en-US" altLang="zh-CN" dirty="0" err="1"/>
              <a:t>AdWords</a:t>
            </a:r>
            <a:r>
              <a:rPr lang="en-US" altLang="zh-CN" dirty="0"/>
              <a:t> </a:t>
            </a:r>
            <a:r>
              <a:rPr lang="zh-CN" altLang="en-US" dirty="0"/>
              <a:t>就会进行竞价，确定要在搜索结果页上展示哪些广告，以及这些广告在网页上的排名</a:t>
            </a:r>
          </a:p>
        </p:txBody>
      </p:sp>
    </p:spTree>
    <p:extLst>
      <p:ext uri="{BB962C8B-B14F-4D97-AF65-F5344CB8AC3E}">
        <p14:creationId xmlns:p14="http://schemas.microsoft.com/office/powerpoint/2010/main" val="32633213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198438"/>
            <a:ext cx="8229600" cy="792162"/>
          </a:xfrm>
        </p:spPr>
        <p:txBody>
          <a:bodyPr/>
          <a:lstStyle/>
          <a:p>
            <a:pPr eaLnBrk="1" hangingPunct="1"/>
            <a:r>
              <a:rPr lang="en-US" sz="4000" dirty="0"/>
              <a:t>Sponsored search</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38" t="28659" r="-1538" b="-10576"/>
          <a:stretch/>
        </p:blipFill>
        <p:spPr bwMode="auto">
          <a:xfrm>
            <a:off x="-30480" y="15240"/>
            <a:ext cx="9286875" cy="162915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矩形 3"/>
          <p:cNvSpPr/>
          <p:nvPr/>
        </p:nvSpPr>
        <p:spPr>
          <a:xfrm>
            <a:off x="7380312" y="2132856"/>
            <a:ext cx="1763688" cy="1200329"/>
          </a:xfrm>
          <a:prstGeom prst="rect">
            <a:avLst/>
          </a:prstGeom>
          <a:ln>
            <a:solidFill>
              <a:srgbClr val="FF0000"/>
            </a:solidFill>
          </a:ln>
        </p:spPr>
        <p:txBody>
          <a:bodyPr wrap="square">
            <a:spAutoFit/>
          </a:bodyPr>
          <a:lstStyle/>
          <a:p>
            <a:r>
              <a:rPr lang="zh-CN" altLang="en-US" sz="2400" dirty="0"/>
              <a:t>谷歌竞价排名前</a:t>
            </a:r>
            <a:r>
              <a:rPr lang="en-US" altLang="zh-CN" sz="2400" dirty="0"/>
              <a:t>3</a:t>
            </a:r>
            <a:r>
              <a:rPr lang="zh-CN" altLang="en-US" sz="2400" dirty="0"/>
              <a:t>的关键词</a:t>
            </a:r>
          </a:p>
        </p:txBody>
      </p:sp>
      <p:sp>
        <p:nvSpPr>
          <p:cNvPr id="6" name="矩形 5"/>
          <p:cNvSpPr/>
          <p:nvPr/>
        </p:nvSpPr>
        <p:spPr>
          <a:xfrm>
            <a:off x="7956376" y="3645024"/>
            <a:ext cx="1080120" cy="461665"/>
          </a:xfrm>
          <a:prstGeom prst="rect">
            <a:avLst/>
          </a:prstGeom>
          <a:ln>
            <a:solidFill>
              <a:srgbClr val="FF0000"/>
            </a:solidFill>
          </a:ln>
        </p:spPr>
        <p:txBody>
          <a:bodyPr wrap="square">
            <a:spAutoFit/>
          </a:bodyPr>
          <a:lstStyle/>
          <a:p>
            <a:r>
              <a:rPr lang="zh-CN" altLang="en-US" sz="2400" dirty="0"/>
              <a:t>百度？</a:t>
            </a:r>
          </a:p>
        </p:txBody>
      </p:sp>
      <p:sp>
        <p:nvSpPr>
          <p:cNvPr id="2" name="椭圆 1"/>
          <p:cNvSpPr/>
          <p:nvPr/>
        </p:nvSpPr>
        <p:spPr>
          <a:xfrm>
            <a:off x="683568" y="2808402"/>
            <a:ext cx="1152128" cy="6926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椭圆 7"/>
          <p:cNvSpPr/>
          <p:nvPr/>
        </p:nvSpPr>
        <p:spPr>
          <a:xfrm>
            <a:off x="4788024" y="1786553"/>
            <a:ext cx="1152128" cy="6926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椭圆 8"/>
          <p:cNvSpPr/>
          <p:nvPr/>
        </p:nvSpPr>
        <p:spPr>
          <a:xfrm>
            <a:off x="6589285" y="4106689"/>
            <a:ext cx="1152128" cy="6926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7628928" y="5741388"/>
            <a:ext cx="1413992" cy="707886"/>
          </a:xfrm>
          <a:prstGeom prst="rect">
            <a:avLst/>
          </a:prstGeom>
          <a:ln>
            <a:solidFill>
              <a:srgbClr val="FF0000"/>
            </a:solidFill>
          </a:ln>
        </p:spPr>
        <p:txBody>
          <a:bodyPr wrap="square">
            <a:spAutoFit/>
          </a:bodyPr>
          <a:lstStyle/>
          <a:p>
            <a:r>
              <a:rPr lang="en-US" altLang="zh-CN" sz="2000" dirty="0"/>
              <a:t>CPC(Cost per Click)</a:t>
            </a:r>
            <a:endParaRPr lang="zh-CN" altLang="en-US" sz="2000" dirty="0"/>
          </a:p>
        </p:txBody>
      </p:sp>
      <p:sp>
        <p:nvSpPr>
          <p:cNvPr id="11" name="矩形 10"/>
          <p:cNvSpPr/>
          <p:nvPr/>
        </p:nvSpPr>
        <p:spPr>
          <a:xfrm>
            <a:off x="5350082" y="4106689"/>
            <a:ext cx="1526173" cy="400110"/>
          </a:xfrm>
          <a:prstGeom prst="rect">
            <a:avLst/>
          </a:prstGeom>
          <a:ln>
            <a:solidFill>
              <a:srgbClr val="FF0000"/>
            </a:solidFill>
          </a:ln>
        </p:spPr>
        <p:txBody>
          <a:bodyPr wrap="square">
            <a:spAutoFit/>
          </a:bodyPr>
          <a:lstStyle/>
          <a:p>
            <a:r>
              <a:rPr lang="zh-CN" altLang="en-US" sz="2000" dirty="0"/>
              <a:t>住房按揭</a:t>
            </a:r>
          </a:p>
        </p:txBody>
      </p:sp>
      <p:sp>
        <p:nvSpPr>
          <p:cNvPr id="12" name="矩形 11"/>
          <p:cNvSpPr/>
          <p:nvPr/>
        </p:nvSpPr>
        <p:spPr>
          <a:xfrm>
            <a:off x="5897144" y="1687817"/>
            <a:ext cx="763087" cy="400110"/>
          </a:xfrm>
          <a:prstGeom prst="rect">
            <a:avLst/>
          </a:prstGeom>
          <a:ln>
            <a:solidFill>
              <a:srgbClr val="FF0000"/>
            </a:solidFill>
          </a:ln>
        </p:spPr>
        <p:txBody>
          <a:bodyPr wrap="square">
            <a:spAutoFit/>
          </a:bodyPr>
          <a:lstStyle/>
          <a:p>
            <a:r>
              <a:rPr lang="zh-CN" altLang="en-US" sz="2000" dirty="0"/>
              <a:t>贷款</a:t>
            </a:r>
          </a:p>
        </p:txBody>
      </p:sp>
      <p:sp>
        <p:nvSpPr>
          <p:cNvPr id="13" name="矩形 12"/>
          <p:cNvSpPr/>
          <p:nvPr/>
        </p:nvSpPr>
        <p:spPr>
          <a:xfrm>
            <a:off x="-79519" y="2963064"/>
            <a:ext cx="763087" cy="400110"/>
          </a:xfrm>
          <a:prstGeom prst="rect">
            <a:avLst/>
          </a:prstGeom>
          <a:ln>
            <a:solidFill>
              <a:srgbClr val="FF0000"/>
            </a:solidFill>
          </a:ln>
        </p:spPr>
        <p:txBody>
          <a:bodyPr wrap="square">
            <a:spAutoFit/>
          </a:bodyPr>
          <a:lstStyle/>
          <a:p>
            <a:r>
              <a:rPr lang="zh-CN" altLang="en-US" sz="2000" dirty="0"/>
              <a:t>保险</a:t>
            </a:r>
          </a:p>
        </p:txBody>
      </p:sp>
      <p:sp>
        <p:nvSpPr>
          <p:cNvPr id="3" name="页脚占位符 2"/>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13978485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03848" y="2924944"/>
            <a:ext cx="3168352" cy="1280890"/>
          </a:xfrm>
        </p:spPr>
        <p:txBody>
          <a:bodyPr/>
          <a:lstStyle/>
          <a:p>
            <a:r>
              <a:rPr lang="zh-CN" altLang="en-US" dirty="0"/>
              <a:t>数据的另一面</a:t>
            </a:r>
            <a:endParaRPr lang="en-US" dirty="0"/>
          </a:p>
        </p:txBody>
      </p:sp>
      <p:sp>
        <p:nvSpPr>
          <p:cNvPr id="3" name="页脚占位符 2"/>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7105629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9670" y="135705"/>
            <a:ext cx="6589199" cy="1280890"/>
          </a:xfrm>
        </p:spPr>
        <p:txBody>
          <a:bodyPr>
            <a:normAutofit fontScale="90000"/>
          </a:bodyPr>
          <a:lstStyle/>
          <a:p>
            <a:r>
              <a:rPr lang="en-US" dirty="0"/>
              <a:t>Data Makes Everything Clearer? </a:t>
            </a:r>
            <a:r>
              <a:rPr lang="en-US" altLang="zh-CN" dirty="0">
                <a:solidFill>
                  <a:srgbClr val="FF0000"/>
                </a:solidFill>
              </a:rPr>
              <a:t>Princeton</a:t>
            </a:r>
            <a:r>
              <a:rPr lang="zh-CN" altLang="en-US" dirty="0">
                <a:solidFill>
                  <a:srgbClr val="FF0000"/>
                </a:solidFill>
              </a:rPr>
              <a:t>预测</a:t>
            </a:r>
            <a:r>
              <a:rPr lang="en-US" altLang="zh-CN" dirty="0">
                <a:solidFill>
                  <a:srgbClr val="FF0000"/>
                </a:solidFill>
              </a:rPr>
              <a:t>Facebook</a:t>
            </a:r>
            <a:endParaRPr lang="en-US" dirty="0">
              <a:solidFill>
                <a:srgbClr val="FF0000"/>
              </a:solidFill>
            </a:endParaRPr>
          </a:p>
        </p:txBody>
      </p:sp>
      <p:pic>
        <p:nvPicPr>
          <p:cNvPr id="5" name="Content Placeholder 4" descr="Screen Shot 2014-01-27 at 3.51.03 PM.png"/>
          <p:cNvPicPr>
            <a:picLocks noGrp="1" noChangeAspect="1"/>
          </p:cNvPicPr>
          <p:nvPr>
            <p:ph idx="1"/>
          </p:nvPr>
        </p:nvPicPr>
        <p:blipFill>
          <a:blip r:embed="rId2">
            <a:extLst>
              <a:ext uri="{28A0092B-C50C-407E-A947-70E740481C1C}">
                <a14:useLocalDpi xmlns:a14="http://schemas.microsoft.com/office/drawing/2010/main" val="0"/>
              </a:ext>
            </a:extLst>
          </a:blip>
          <a:srcRect t="-5574" b="-5574"/>
          <a:stretch>
            <a:fillRect/>
          </a:stretch>
        </p:blipFill>
        <p:spPr>
          <a:xfrm>
            <a:off x="591857" y="1155733"/>
            <a:ext cx="8417603" cy="4823816"/>
          </a:xfrm>
        </p:spPr>
      </p:pic>
      <p:sp>
        <p:nvSpPr>
          <p:cNvPr id="10" name="Rectangle 9"/>
          <p:cNvSpPr/>
          <p:nvPr/>
        </p:nvSpPr>
        <p:spPr>
          <a:xfrm>
            <a:off x="774364" y="5354364"/>
            <a:ext cx="4273981" cy="190130"/>
          </a:xfrm>
          <a:prstGeom prst="rect">
            <a:avLst/>
          </a:prstGeom>
          <a:solidFill>
            <a:srgbClr val="FFFF00">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067944" y="5140428"/>
            <a:ext cx="4273981" cy="190130"/>
          </a:xfrm>
          <a:prstGeom prst="rect">
            <a:avLst/>
          </a:prstGeom>
          <a:solidFill>
            <a:srgbClr val="FFFF00">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文本框 2"/>
          <p:cNvSpPr txBox="1"/>
          <p:nvPr/>
        </p:nvSpPr>
        <p:spPr>
          <a:xfrm>
            <a:off x="1110075" y="5743753"/>
            <a:ext cx="7231850" cy="830997"/>
          </a:xfrm>
          <a:prstGeom prst="rect">
            <a:avLst/>
          </a:prstGeom>
          <a:noFill/>
          <a:ln>
            <a:solidFill>
              <a:srgbClr val="FF0000"/>
            </a:solidFill>
          </a:ln>
        </p:spPr>
        <p:txBody>
          <a:bodyPr wrap="square" rtlCol="0">
            <a:spAutoFit/>
          </a:bodyPr>
          <a:lstStyle/>
          <a:p>
            <a:r>
              <a:rPr lang="en-US" altLang="zh-CN" sz="2400" dirty="0"/>
              <a:t>Princeton</a:t>
            </a:r>
            <a:r>
              <a:rPr lang="zh-CN" altLang="en-US" sz="2400" dirty="0"/>
              <a:t>大学基于现有数据和曾经成功的数学模型（微软</a:t>
            </a:r>
            <a:r>
              <a:rPr lang="en-US" altLang="zh-CN" sz="2400" dirty="0"/>
              <a:t>Myspace</a:t>
            </a:r>
            <a:r>
              <a:rPr lang="zh-CN" altLang="en-US" sz="2400" dirty="0"/>
              <a:t>）预测</a:t>
            </a:r>
            <a:r>
              <a:rPr lang="en-US" altLang="zh-CN" sz="2400" dirty="0"/>
              <a:t>Facebook</a:t>
            </a:r>
            <a:r>
              <a:rPr lang="zh-CN" altLang="en-US" sz="2400" dirty="0"/>
              <a:t>访问量会急剧下跌</a:t>
            </a:r>
            <a:endParaRPr lang="en-US" sz="2400" dirty="0"/>
          </a:p>
        </p:txBody>
      </p:sp>
      <p:sp>
        <p:nvSpPr>
          <p:cNvPr id="7" name="Rectangle 10"/>
          <p:cNvSpPr/>
          <p:nvPr/>
        </p:nvSpPr>
        <p:spPr>
          <a:xfrm>
            <a:off x="5652120" y="2078243"/>
            <a:ext cx="2782773" cy="288032"/>
          </a:xfrm>
          <a:prstGeom prst="rect">
            <a:avLst/>
          </a:prstGeom>
          <a:solidFill>
            <a:srgbClr val="FFFF00">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直接连接符 5"/>
          <p:cNvCxnSpPr/>
          <p:nvPr/>
        </p:nvCxnSpPr>
        <p:spPr>
          <a:xfrm>
            <a:off x="890151" y="1916832"/>
            <a:ext cx="676875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90151" y="4725144"/>
            <a:ext cx="754474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914737" y="1238861"/>
            <a:ext cx="6856112" cy="461665"/>
          </a:xfrm>
          <a:prstGeom prst="rect">
            <a:avLst/>
          </a:prstGeom>
        </p:spPr>
        <p:txBody>
          <a:bodyPr wrap="square">
            <a:spAutoFit/>
          </a:bodyPr>
          <a:lstStyle/>
          <a:p>
            <a:r>
              <a:rPr lang="zh-CN" altLang="en-US" sz="2400" b="1" dirty="0"/>
              <a:t>在线社交网络动力学的流行病学建模</a:t>
            </a:r>
            <a:endParaRPr lang="zh-CN" altLang="en-US" sz="2400" dirty="0"/>
          </a:p>
        </p:txBody>
      </p:sp>
      <p:sp>
        <p:nvSpPr>
          <p:cNvPr id="15" name="Rectangle 10"/>
          <p:cNvSpPr/>
          <p:nvPr/>
        </p:nvSpPr>
        <p:spPr>
          <a:xfrm>
            <a:off x="7379463" y="4309861"/>
            <a:ext cx="1152978" cy="198976"/>
          </a:xfrm>
          <a:prstGeom prst="rect">
            <a:avLst/>
          </a:prstGeom>
          <a:solidFill>
            <a:srgbClr val="FFFF00">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0"/>
          <p:cNvSpPr/>
          <p:nvPr/>
        </p:nvSpPr>
        <p:spPr>
          <a:xfrm>
            <a:off x="858978" y="4526168"/>
            <a:ext cx="7642290" cy="198976"/>
          </a:xfrm>
          <a:prstGeom prst="rect">
            <a:avLst/>
          </a:prstGeom>
          <a:solidFill>
            <a:srgbClr val="FFFF00">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直接连接符 16"/>
          <p:cNvCxnSpPr/>
          <p:nvPr/>
        </p:nvCxnSpPr>
        <p:spPr>
          <a:xfrm>
            <a:off x="890151" y="4941168"/>
            <a:ext cx="360984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Rectangle 10"/>
          <p:cNvSpPr/>
          <p:nvPr/>
        </p:nvSpPr>
        <p:spPr>
          <a:xfrm>
            <a:off x="869029" y="4742350"/>
            <a:ext cx="3620572" cy="178036"/>
          </a:xfrm>
          <a:prstGeom prst="rect">
            <a:avLst/>
          </a:prstGeom>
          <a:solidFill>
            <a:srgbClr val="FFFF00">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矩形 19"/>
          <p:cNvSpPr/>
          <p:nvPr/>
        </p:nvSpPr>
        <p:spPr>
          <a:xfrm>
            <a:off x="5151639" y="5365292"/>
            <a:ext cx="800219"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zh-CN" altLang="en-US" sz="2400" dirty="0"/>
              <a:t>推测</a:t>
            </a:r>
          </a:p>
        </p:txBody>
      </p:sp>
      <p:cxnSp>
        <p:nvCxnSpPr>
          <p:cNvPr id="22" name="直接箭头连接符 21"/>
          <p:cNvCxnSpPr/>
          <p:nvPr/>
        </p:nvCxnSpPr>
        <p:spPr>
          <a:xfrm>
            <a:off x="5048345" y="5330558"/>
            <a:ext cx="182507" cy="213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1257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036" y="143644"/>
            <a:ext cx="6589199" cy="1280890"/>
          </a:xfrm>
        </p:spPr>
        <p:txBody>
          <a:bodyPr/>
          <a:lstStyle/>
          <a:p>
            <a:r>
              <a:rPr lang="en-US" dirty="0"/>
              <a:t>Data Makes Everything Clearer</a:t>
            </a:r>
          </a:p>
        </p:txBody>
      </p:sp>
      <p:pic>
        <p:nvPicPr>
          <p:cNvPr id="4" name="Content Placeholder 3" descr="Screen Shot 2014-01-27 at 3.56.34 PM.png"/>
          <p:cNvPicPr>
            <a:picLocks noGrp="1" noChangeAspect="1"/>
          </p:cNvPicPr>
          <p:nvPr>
            <p:ph idx="1"/>
          </p:nvPr>
        </p:nvPicPr>
        <p:blipFill>
          <a:blip r:embed="rId2">
            <a:extLst>
              <a:ext uri="{28A0092B-C50C-407E-A947-70E740481C1C}">
                <a14:useLocalDpi xmlns:a14="http://schemas.microsoft.com/office/drawing/2010/main" val="0"/>
              </a:ext>
            </a:extLst>
          </a:blip>
          <a:srcRect t="4838" b="4838"/>
          <a:stretch>
            <a:fillRect/>
          </a:stretch>
        </p:blipFill>
        <p:spPr>
          <a:xfrm>
            <a:off x="83255" y="3318978"/>
            <a:ext cx="5982148" cy="3289951"/>
          </a:xfrm>
        </p:spPr>
      </p:pic>
      <p:sp>
        <p:nvSpPr>
          <p:cNvPr id="6" name="TextBox 5"/>
          <p:cNvSpPr txBox="1"/>
          <p:nvPr/>
        </p:nvSpPr>
        <p:spPr>
          <a:xfrm>
            <a:off x="1650274" y="2464089"/>
            <a:ext cx="1429730" cy="646331"/>
          </a:xfrm>
          <a:prstGeom prst="rect">
            <a:avLst/>
          </a:prstGeom>
          <a:noFill/>
        </p:spPr>
        <p:txBody>
          <a:bodyPr wrap="square" rtlCol="0">
            <a:spAutoFit/>
          </a:bodyPr>
          <a:lstStyle/>
          <a:p>
            <a:pPr algn="ctr"/>
            <a:r>
              <a:rPr lang="en-US" dirty="0"/>
              <a:t>Searches for “MySpace”</a:t>
            </a:r>
          </a:p>
        </p:txBody>
      </p:sp>
      <p:grpSp>
        <p:nvGrpSpPr>
          <p:cNvPr id="8" name="Group 7"/>
          <p:cNvGrpSpPr/>
          <p:nvPr/>
        </p:nvGrpSpPr>
        <p:grpSpPr>
          <a:xfrm>
            <a:off x="4973636" y="1619908"/>
            <a:ext cx="4170363" cy="3875335"/>
            <a:chOff x="4973636" y="1619908"/>
            <a:chExt cx="4170363" cy="3875335"/>
          </a:xfrm>
        </p:grpSpPr>
        <p:pic>
          <p:nvPicPr>
            <p:cNvPr id="5" name="Picture 4" descr="Screen Shot 2014-01-27 at 3.57.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636" y="1619908"/>
              <a:ext cx="3850956" cy="3506003"/>
            </a:xfrm>
            <a:prstGeom prst="rect">
              <a:avLst/>
            </a:prstGeom>
          </p:spPr>
        </p:pic>
        <p:sp>
          <p:nvSpPr>
            <p:cNvPr id="7" name="TextBox 6"/>
            <p:cNvSpPr txBox="1"/>
            <p:nvPr/>
          </p:nvSpPr>
          <p:spPr>
            <a:xfrm>
              <a:off x="6236358" y="5125911"/>
              <a:ext cx="2907641" cy="369332"/>
            </a:xfrm>
            <a:prstGeom prst="rect">
              <a:avLst/>
            </a:prstGeom>
            <a:noFill/>
          </p:spPr>
          <p:txBody>
            <a:bodyPr wrap="square" rtlCol="0">
              <a:spAutoFit/>
            </a:bodyPr>
            <a:lstStyle/>
            <a:p>
              <a:pPr algn="ctr"/>
              <a:r>
                <a:rPr lang="en-US" dirty="0"/>
                <a:t>Searches for “Facebook”</a:t>
              </a:r>
            </a:p>
          </p:txBody>
        </p:sp>
      </p:grpSp>
      <p:sp>
        <p:nvSpPr>
          <p:cNvPr id="9" name="文本框 8"/>
          <p:cNvSpPr txBox="1"/>
          <p:nvPr/>
        </p:nvSpPr>
        <p:spPr>
          <a:xfrm>
            <a:off x="420481" y="1633092"/>
            <a:ext cx="4223527" cy="707886"/>
          </a:xfrm>
          <a:prstGeom prst="rect">
            <a:avLst/>
          </a:prstGeom>
          <a:noFill/>
          <a:ln>
            <a:solidFill>
              <a:srgbClr val="FF0000"/>
            </a:solidFill>
          </a:ln>
        </p:spPr>
        <p:txBody>
          <a:bodyPr wrap="square" rtlCol="0">
            <a:spAutoFit/>
          </a:bodyPr>
          <a:lstStyle/>
          <a:p>
            <a:r>
              <a:rPr lang="en-US" altLang="zh-CN" sz="2000" dirty="0" err="1"/>
              <a:t>irSIR</a:t>
            </a:r>
            <a:r>
              <a:rPr lang="zh-CN" altLang="en-US" sz="2000" dirty="0"/>
              <a:t>模型成功适配与“</a:t>
            </a:r>
            <a:r>
              <a:rPr lang="en-US" altLang="zh-CN" sz="2000" dirty="0" err="1"/>
              <a:t>MySpace</a:t>
            </a:r>
            <a:r>
              <a:rPr lang="zh-CN" altLang="en-US" sz="2000" dirty="0"/>
              <a:t>”的搜索数据</a:t>
            </a:r>
            <a:endParaRPr lang="en-US" sz="2000" dirty="0"/>
          </a:p>
        </p:txBody>
      </p:sp>
      <p:sp>
        <p:nvSpPr>
          <p:cNvPr id="10" name="文本框 9"/>
          <p:cNvSpPr txBox="1"/>
          <p:nvPr/>
        </p:nvSpPr>
        <p:spPr>
          <a:xfrm>
            <a:off x="5043012" y="1165867"/>
            <a:ext cx="3816424" cy="400110"/>
          </a:xfrm>
          <a:prstGeom prst="rect">
            <a:avLst/>
          </a:prstGeom>
          <a:noFill/>
          <a:ln>
            <a:solidFill>
              <a:srgbClr val="FF0000"/>
            </a:solidFill>
          </a:ln>
        </p:spPr>
        <p:txBody>
          <a:bodyPr wrap="square" rtlCol="0">
            <a:spAutoFit/>
          </a:bodyPr>
          <a:lstStyle/>
          <a:p>
            <a:r>
              <a:rPr lang="en-US" altLang="zh-CN" sz="2000" dirty="0" err="1"/>
              <a:t>irSIR</a:t>
            </a:r>
            <a:r>
              <a:rPr lang="zh-CN" altLang="en-US" sz="2000" dirty="0"/>
              <a:t>模型应用于 </a:t>
            </a:r>
            <a:r>
              <a:rPr lang="en-US" altLang="zh-CN" sz="2000" dirty="0"/>
              <a:t>Facebook</a:t>
            </a:r>
            <a:r>
              <a:rPr lang="zh-CN" altLang="en-US" sz="2000" dirty="0"/>
              <a:t>预测</a:t>
            </a:r>
            <a:endParaRPr lang="en-US" sz="2000" dirty="0"/>
          </a:p>
        </p:txBody>
      </p:sp>
      <p:sp>
        <p:nvSpPr>
          <p:cNvPr id="11" name="文本框 10"/>
          <p:cNvSpPr txBox="1"/>
          <p:nvPr/>
        </p:nvSpPr>
        <p:spPr>
          <a:xfrm>
            <a:off x="6011981" y="5495243"/>
            <a:ext cx="2847455" cy="400110"/>
          </a:xfrm>
          <a:prstGeom prst="rect">
            <a:avLst/>
          </a:prstGeom>
          <a:noFill/>
          <a:ln>
            <a:solidFill>
              <a:srgbClr val="FF0000"/>
            </a:solidFill>
          </a:ln>
        </p:spPr>
        <p:txBody>
          <a:bodyPr wrap="square" rtlCol="0">
            <a:spAutoFit/>
          </a:bodyPr>
          <a:lstStyle/>
          <a:p>
            <a:r>
              <a:rPr lang="zh-CN" altLang="en-US" sz="2000" dirty="0"/>
              <a:t>预测结果是：快速下降</a:t>
            </a:r>
            <a:endParaRPr lang="en-US" sz="2000" dirty="0"/>
          </a:p>
        </p:txBody>
      </p:sp>
      <p:sp>
        <p:nvSpPr>
          <p:cNvPr id="3" name="椭圆 2"/>
          <p:cNvSpPr/>
          <p:nvPr/>
        </p:nvSpPr>
        <p:spPr>
          <a:xfrm>
            <a:off x="6751836" y="2144735"/>
            <a:ext cx="1516399" cy="33128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曲线连接符 12"/>
          <p:cNvCxnSpPr>
            <a:endCxn id="11" idx="0"/>
          </p:cNvCxnSpPr>
          <p:nvPr/>
        </p:nvCxnSpPr>
        <p:spPr>
          <a:xfrm rot="5400000">
            <a:off x="6783967" y="3976130"/>
            <a:ext cx="2170855" cy="86737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062002" y="6087569"/>
            <a:ext cx="2847455" cy="707886"/>
          </a:xfrm>
          <a:prstGeom prst="rect">
            <a:avLst/>
          </a:prstGeom>
          <a:noFill/>
          <a:ln>
            <a:solidFill>
              <a:srgbClr val="FF0000"/>
            </a:solidFill>
          </a:ln>
        </p:spPr>
        <p:txBody>
          <a:bodyPr wrap="square" rtlCol="0">
            <a:spAutoFit/>
          </a:bodyPr>
          <a:lstStyle/>
          <a:p>
            <a:r>
              <a:rPr lang="zh-CN" altLang="en-US" sz="2000" dirty="0"/>
              <a:t>该研究结果被大量报道。导致</a:t>
            </a:r>
            <a:r>
              <a:rPr lang="en-US" altLang="zh-CN" sz="2000" dirty="0"/>
              <a:t>Facebook</a:t>
            </a:r>
            <a:r>
              <a:rPr lang="zh-CN" altLang="en-US" sz="2000" dirty="0"/>
              <a:t>很被动</a:t>
            </a:r>
            <a:endParaRPr lang="en-US" sz="2000" dirty="0"/>
          </a:p>
        </p:txBody>
      </p:sp>
      <p:sp>
        <p:nvSpPr>
          <p:cNvPr id="12" name="页脚占位符 11"/>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19720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90395"/>
            <a:ext cx="6589199" cy="1280890"/>
          </a:xfrm>
        </p:spPr>
        <p:txBody>
          <a:bodyPr>
            <a:normAutofit fontScale="90000"/>
          </a:bodyPr>
          <a:lstStyle/>
          <a:p>
            <a:r>
              <a:rPr lang="en-US" dirty="0"/>
              <a:t>Data Makes Everything Clearer   </a:t>
            </a:r>
            <a:br>
              <a:rPr lang="en-US" dirty="0"/>
            </a:br>
            <a:r>
              <a:rPr lang="zh-CN" altLang="en-US" dirty="0"/>
              <a:t>（</a:t>
            </a:r>
            <a:r>
              <a:rPr lang="en-US" altLang="zh-CN" dirty="0"/>
              <a:t>Facebook</a:t>
            </a:r>
            <a:r>
              <a:rPr lang="zh-CN" altLang="en-US" dirty="0"/>
              <a:t>的反击）</a:t>
            </a:r>
            <a:endParaRPr lang="en-US" dirty="0"/>
          </a:p>
        </p:txBody>
      </p:sp>
      <p:sp>
        <p:nvSpPr>
          <p:cNvPr id="5" name="文本框 4"/>
          <p:cNvSpPr txBox="1"/>
          <p:nvPr/>
        </p:nvSpPr>
        <p:spPr>
          <a:xfrm>
            <a:off x="522218" y="1779920"/>
            <a:ext cx="2586996" cy="461665"/>
          </a:xfrm>
          <a:prstGeom prst="rect">
            <a:avLst/>
          </a:prstGeom>
          <a:noFill/>
          <a:ln>
            <a:solidFill>
              <a:srgbClr val="FF0000"/>
            </a:solidFill>
          </a:ln>
        </p:spPr>
        <p:txBody>
          <a:bodyPr wrap="square" rtlCol="0">
            <a:spAutoFit/>
          </a:bodyPr>
          <a:lstStyle/>
          <a:p>
            <a:r>
              <a:rPr lang="en-US" altLang="zh-CN" sz="2400" dirty="0"/>
              <a:t>Facebook</a:t>
            </a:r>
            <a:r>
              <a:rPr lang="zh-CN" altLang="en-US" sz="2400" dirty="0"/>
              <a:t>很生气！</a:t>
            </a:r>
            <a:endParaRPr lang="en-US" sz="2400" dirty="0"/>
          </a:p>
        </p:txBody>
      </p:sp>
      <p:grpSp>
        <p:nvGrpSpPr>
          <p:cNvPr id="9" name="组合 8"/>
          <p:cNvGrpSpPr/>
          <p:nvPr/>
        </p:nvGrpSpPr>
        <p:grpSpPr>
          <a:xfrm>
            <a:off x="323528" y="3804392"/>
            <a:ext cx="8616754" cy="2880320"/>
            <a:chOff x="251520" y="3008710"/>
            <a:chExt cx="8616754" cy="2880320"/>
          </a:xfrm>
        </p:grpSpPr>
        <p:pic>
          <p:nvPicPr>
            <p:cNvPr id="4" name="图片 3"/>
            <p:cNvPicPr>
              <a:picLocks noChangeAspect="1"/>
            </p:cNvPicPr>
            <p:nvPr/>
          </p:nvPicPr>
          <p:blipFill>
            <a:blip r:embed="rId2"/>
            <a:stretch>
              <a:fillRect/>
            </a:stretch>
          </p:blipFill>
          <p:spPr>
            <a:xfrm>
              <a:off x="251520" y="3008710"/>
              <a:ext cx="8616754" cy="2880320"/>
            </a:xfrm>
            <a:prstGeom prst="rect">
              <a:avLst/>
            </a:prstGeom>
          </p:spPr>
        </p:pic>
        <p:sp>
          <p:nvSpPr>
            <p:cNvPr id="6" name="文本框 5"/>
            <p:cNvSpPr txBox="1"/>
            <p:nvPr/>
          </p:nvSpPr>
          <p:spPr>
            <a:xfrm>
              <a:off x="3280026" y="3008710"/>
              <a:ext cx="3132857" cy="478904"/>
            </a:xfrm>
            <a:prstGeom prst="rect">
              <a:avLst/>
            </a:prstGeom>
            <a:noFill/>
            <a:ln>
              <a:solidFill>
                <a:schemeClr val="bg1"/>
              </a:solidFill>
            </a:ln>
          </p:spPr>
          <p:txBody>
            <a:bodyPr wrap="square" rtlCol="0">
              <a:spAutoFit/>
            </a:bodyPr>
            <a:lstStyle/>
            <a:p>
              <a:r>
                <a:rPr lang="zh-CN" altLang="en-US" sz="2400" dirty="0"/>
                <a:t>揭穿</a:t>
              </a:r>
              <a:r>
                <a:rPr lang="en-US" altLang="zh-CN" sz="2400" dirty="0"/>
                <a:t>Princeton</a:t>
              </a:r>
              <a:r>
                <a:rPr lang="zh-CN" altLang="en-US" sz="2400" dirty="0"/>
                <a:t>的真相</a:t>
              </a:r>
              <a:endParaRPr lang="en-US" sz="2400" dirty="0"/>
            </a:p>
          </p:txBody>
        </p:sp>
        <p:cxnSp>
          <p:nvCxnSpPr>
            <p:cNvPr id="8" name="直接连接符 7"/>
            <p:cNvCxnSpPr/>
            <p:nvPr/>
          </p:nvCxnSpPr>
          <p:spPr>
            <a:xfrm>
              <a:off x="1115616" y="5528990"/>
              <a:ext cx="5297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337643" y="5864250"/>
              <a:ext cx="5727212" cy="247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0"/>
            <p:cNvSpPr/>
            <p:nvPr/>
          </p:nvSpPr>
          <p:spPr>
            <a:xfrm>
              <a:off x="1077516" y="5240510"/>
              <a:ext cx="5472608" cy="288480"/>
            </a:xfrm>
            <a:prstGeom prst="rect">
              <a:avLst/>
            </a:prstGeom>
            <a:solidFill>
              <a:srgbClr val="FFFF00">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0"/>
            <p:cNvSpPr/>
            <p:nvPr/>
          </p:nvSpPr>
          <p:spPr>
            <a:xfrm>
              <a:off x="2337643" y="5528990"/>
              <a:ext cx="5727212" cy="288480"/>
            </a:xfrm>
            <a:prstGeom prst="rect">
              <a:avLst/>
            </a:prstGeom>
            <a:solidFill>
              <a:srgbClr val="FFFF00">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07704" y="3776093"/>
              <a:ext cx="2388367" cy="291055"/>
            </a:xfrm>
            <a:prstGeom prst="rect">
              <a:avLst/>
            </a:prstGeom>
            <a:solidFill>
              <a:srgbClr val="FFFF00">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0"/>
            <p:cNvSpPr/>
            <p:nvPr/>
          </p:nvSpPr>
          <p:spPr>
            <a:xfrm>
              <a:off x="1823593" y="4937448"/>
              <a:ext cx="2472478" cy="231503"/>
            </a:xfrm>
            <a:prstGeom prst="rect">
              <a:avLst/>
            </a:prstGeom>
            <a:solidFill>
              <a:srgbClr val="FFFF00">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5927" y="1221819"/>
            <a:ext cx="3594760" cy="1769296"/>
          </a:xfrm>
          <a:prstGeom prst="rect">
            <a:avLst/>
          </a:prstGeom>
        </p:spPr>
      </p:pic>
      <p:sp>
        <p:nvSpPr>
          <p:cNvPr id="15" name="文本框 14"/>
          <p:cNvSpPr txBox="1"/>
          <p:nvPr/>
        </p:nvSpPr>
        <p:spPr>
          <a:xfrm>
            <a:off x="3501704" y="3306947"/>
            <a:ext cx="3132857" cy="461665"/>
          </a:xfrm>
          <a:prstGeom prst="rect">
            <a:avLst/>
          </a:prstGeom>
          <a:noFill/>
          <a:ln>
            <a:solidFill>
              <a:srgbClr val="FF0000"/>
            </a:solidFill>
          </a:ln>
        </p:spPr>
        <p:txBody>
          <a:bodyPr wrap="square" rtlCol="0">
            <a:spAutoFit/>
          </a:bodyPr>
          <a:lstStyle/>
          <a:p>
            <a:r>
              <a:rPr lang="en-US" altLang="zh-CN" sz="2400" dirty="0"/>
              <a:t>Princeton</a:t>
            </a:r>
            <a:r>
              <a:rPr lang="zh-CN" altLang="en-US" sz="2400" dirty="0"/>
              <a:t>后果很严重！</a:t>
            </a:r>
            <a:endParaRPr lang="en-US" sz="2400" dirty="0"/>
          </a:p>
        </p:txBody>
      </p:sp>
      <p:sp>
        <p:nvSpPr>
          <p:cNvPr id="16" name="右箭头 15"/>
          <p:cNvSpPr/>
          <p:nvPr/>
        </p:nvSpPr>
        <p:spPr>
          <a:xfrm>
            <a:off x="3109214" y="1916832"/>
            <a:ext cx="216713" cy="189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17"/>
          <p:cNvSpPr/>
          <p:nvPr/>
        </p:nvSpPr>
        <p:spPr>
          <a:xfrm>
            <a:off x="4766374" y="3037895"/>
            <a:ext cx="360040" cy="2690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01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65415"/>
            <a:ext cx="7056784" cy="1280890"/>
          </a:xfrm>
        </p:spPr>
        <p:txBody>
          <a:bodyPr>
            <a:normAutofit/>
          </a:bodyPr>
          <a:lstStyle/>
          <a:p>
            <a:r>
              <a:rPr lang="en-US" sz="3200" dirty="0"/>
              <a:t>Data Makes Everything Clearer   </a:t>
            </a:r>
            <a:r>
              <a:rPr lang="zh-CN" altLang="en-US" sz="3200" dirty="0"/>
              <a:t>（</a:t>
            </a:r>
            <a:r>
              <a:rPr lang="en-US" altLang="zh-CN" sz="3200" dirty="0"/>
              <a:t>Facebook</a:t>
            </a:r>
            <a:r>
              <a:rPr lang="zh-CN" altLang="en-US" sz="3200" dirty="0"/>
              <a:t>的反击）</a:t>
            </a:r>
            <a:endParaRPr lang="en-US" sz="3200" dirty="0"/>
          </a:p>
        </p:txBody>
      </p:sp>
      <p:pic>
        <p:nvPicPr>
          <p:cNvPr id="5" name="Content Placeholder 4" descr="Screen Shot 2014-01-27 at 4.01.27 PM.png"/>
          <p:cNvPicPr>
            <a:picLocks noGrp="1" noChangeAspect="1"/>
          </p:cNvPicPr>
          <p:nvPr>
            <p:ph idx="1"/>
          </p:nvPr>
        </p:nvPicPr>
        <p:blipFill>
          <a:blip r:embed="rId2">
            <a:extLst>
              <a:ext uri="{28A0092B-C50C-407E-A947-70E740481C1C}">
                <a14:useLocalDpi xmlns:a14="http://schemas.microsoft.com/office/drawing/2010/main" val="0"/>
              </a:ext>
            </a:extLst>
          </a:blip>
          <a:srcRect l="-27269" r="-27269"/>
          <a:stretch>
            <a:fillRect/>
          </a:stretch>
        </p:blipFill>
        <p:spPr>
          <a:xfrm>
            <a:off x="-1332656" y="1699067"/>
            <a:ext cx="8450888" cy="4525963"/>
          </a:xfrm>
        </p:spPr>
      </p:pic>
      <p:sp>
        <p:nvSpPr>
          <p:cNvPr id="8" name="Rectangle 7"/>
          <p:cNvSpPr/>
          <p:nvPr/>
        </p:nvSpPr>
        <p:spPr>
          <a:xfrm>
            <a:off x="305336" y="6148452"/>
            <a:ext cx="4572000" cy="646331"/>
          </a:xfrm>
          <a:prstGeom prst="rect">
            <a:avLst/>
          </a:prstGeom>
        </p:spPr>
        <p:txBody>
          <a:bodyPr>
            <a:spAutoFit/>
          </a:bodyPr>
          <a:lstStyle/>
          <a:p>
            <a:r>
              <a:rPr lang="en-US" dirty="0"/>
              <a:t>http://</a:t>
            </a:r>
            <a:r>
              <a:rPr lang="en-US" dirty="0" err="1"/>
              <a:t>techcrunch.com</a:t>
            </a:r>
            <a:r>
              <a:rPr lang="en-US" dirty="0"/>
              <a:t>/2014/01/23/</a:t>
            </a:r>
            <a:r>
              <a:rPr lang="en-US" dirty="0" err="1"/>
              <a:t>facebook</a:t>
            </a:r>
            <a:r>
              <a:rPr lang="en-US" dirty="0"/>
              <a:t>-losing-users-</a:t>
            </a:r>
            <a:r>
              <a:rPr lang="en-US" dirty="0" err="1"/>
              <a:t>princeton</a:t>
            </a:r>
            <a:r>
              <a:rPr lang="en-US" dirty="0"/>
              <a:t>-losing-credibility/</a:t>
            </a:r>
          </a:p>
        </p:txBody>
      </p:sp>
      <p:sp>
        <p:nvSpPr>
          <p:cNvPr id="10" name="文本框 9"/>
          <p:cNvSpPr txBox="1"/>
          <p:nvPr/>
        </p:nvSpPr>
        <p:spPr>
          <a:xfrm>
            <a:off x="992371" y="2827563"/>
            <a:ext cx="3197931" cy="400110"/>
          </a:xfrm>
          <a:prstGeom prst="rect">
            <a:avLst/>
          </a:prstGeom>
          <a:noFill/>
          <a:ln>
            <a:solidFill>
              <a:srgbClr val="FF0000"/>
            </a:solidFill>
          </a:ln>
        </p:spPr>
        <p:txBody>
          <a:bodyPr wrap="square" rtlCol="0">
            <a:spAutoFit/>
          </a:bodyPr>
          <a:lstStyle/>
          <a:p>
            <a:r>
              <a:rPr lang="en-US" sz="2000" dirty="0"/>
              <a:t>Princeton</a:t>
            </a:r>
            <a:r>
              <a:rPr lang="zh-CN" altLang="en-US" sz="2000" dirty="0"/>
              <a:t>的“</a:t>
            </a:r>
            <a:r>
              <a:rPr lang="en-US" altLang="zh-CN" sz="2000" dirty="0"/>
              <a:t>Like</a:t>
            </a:r>
            <a:r>
              <a:rPr lang="zh-CN" altLang="en-US" sz="2000" dirty="0"/>
              <a:t>”数目</a:t>
            </a:r>
            <a:endParaRPr lang="en-US" sz="2000" dirty="0"/>
          </a:p>
        </p:txBody>
      </p:sp>
      <p:sp>
        <p:nvSpPr>
          <p:cNvPr id="11" name="文本框 10"/>
          <p:cNvSpPr txBox="1"/>
          <p:nvPr/>
        </p:nvSpPr>
        <p:spPr>
          <a:xfrm>
            <a:off x="992371" y="3986289"/>
            <a:ext cx="2571517" cy="400110"/>
          </a:xfrm>
          <a:prstGeom prst="rect">
            <a:avLst/>
          </a:prstGeom>
          <a:noFill/>
          <a:ln>
            <a:solidFill>
              <a:srgbClr val="FF0000"/>
            </a:solidFill>
          </a:ln>
        </p:spPr>
        <p:txBody>
          <a:bodyPr wrap="square" rtlCol="0">
            <a:spAutoFit/>
          </a:bodyPr>
          <a:lstStyle/>
          <a:p>
            <a:r>
              <a:rPr lang="zh-CN" altLang="en-US" sz="2000" dirty="0"/>
              <a:t>哈佛的“</a:t>
            </a:r>
            <a:r>
              <a:rPr lang="en-US" altLang="zh-CN" sz="2000" dirty="0"/>
              <a:t>Like</a:t>
            </a:r>
            <a:r>
              <a:rPr lang="zh-CN" altLang="en-US" sz="2000" dirty="0"/>
              <a:t>”数目</a:t>
            </a:r>
            <a:endParaRPr lang="en-US" sz="2000" dirty="0"/>
          </a:p>
        </p:txBody>
      </p:sp>
      <p:sp>
        <p:nvSpPr>
          <p:cNvPr id="12" name="文本框 11"/>
          <p:cNvSpPr txBox="1"/>
          <p:nvPr/>
        </p:nvSpPr>
        <p:spPr>
          <a:xfrm>
            <a:off x="1027983" y="5140451"/>
            <a:ext cx="2539353" cy="400110"/>
          </a:xfrm>
          <a:prstGeom prst="rect">
            <a:avLst/>
          </a:prstGeom>
          <a:noFill/>
          <a:ln>
            <a:solidFill>
              <a:srgbClr val="FF0000"/>
            </a:solidFill>
          </a:ln>
        </p:spPr>
        <p:txBody>
          <a:bodyPr wrap="square" rtlCol="0">
            <a:spAutoFit/>
          </a:bodyPr>
          <a:lstStyle/>
          <a:p>
            <a:r>
              <a:rPr lang="zh-CN" altLang="en-US" sz="2000" dirty="0"/>
              <a:t>耶鲁的“</a:t>
            </a:r>
            <a:r>
              <a:rPr lang="en-US" altLang="zh-CN" sz="2000" dirty="0"/>
              <a:t>Like</a:t>
            </a:r>
            <a:r>
              <a:rPr lang="zh-CN" altLang="en-US" sz="2000" dirty="0"/>
              <a:t>”数目</a:t>
            </a:r>
            <a:endParaRPr lang="en-US" sz="2000" dirty="0"/>
          </a:p>
        </p:txBody>
      </p:sp>
      <p:sp>
        <p:nvSpPr>
          <p:cNvPr id="6" name="TextBox 5"/>
          <p:cNvSpPr txBox="1"/>
          <p:nvPr/>
        </p:nvSpPr>
        <p:spPr>
          <a:xfrm>
            <a:off x="5846267" y="2994351"/>
            <a:ext cx="3130985" cy="2369880"/>
          </a:xfrm>
          <a:prstGeom prst="rect">
            <a:avLst/>
          </a:prstGeom>
          <a:noFill/>
        </p:spPr>
        <p:txBody>
          <a:bodyPr wrap="none" rtlCol="0">
            <a:spAutoFit/>
          </a:bodyPr>
          <a:lstStyle/>
          <a:p>
            <a:r>
              <a:rPr lang="en-US" dirty="0">
                <a:solidFill>
                  <a:srgbClr val="FF0000"/>
                </a:solidFill>
              </a:rPr>
              <a:t>and based on Princeton</a:t>
            </a:r>
          </a:p>
          <a:p>
            <a:r>
              <a:rPr lang="en-US" dirty="0">
                <a:solidFill>
                  <a:srgbClr val="FF0000"/>
                </a:solidFill>
              </a:rPr>
              <a:t>search trends</a:t>
            </a:r>
            <a:r>
              <a:rPr lang="en-US" dirty="0"/>
              <a:t>:</a:t>
            </a:r>
          </a:p>
          <a:p>
            <a:endParaRPr lang="en-US" dirty="0"/>
          </a:p>
          <a:p>
            <a:r>
              <a:rPr lang="en-US" dirty="0"/>
              <a:t>“This trend suggests that </a:t>
            </a:r>
          </a:p>
          <a:p>
            <a:r>
              <a:rPr lang="en-US" u="sng" dirty="0"/>
              <a:t>Princeton will have only </a:t>
            </a:r>
          </a:p>
          <a:p>
            <a:r>
              <a:rPr lang="en-US" sz="2000" u="sng" dirty="0">
                <a:solidFill>
                  <a:srgbClr val="FF0000"/>
                </a:solidFill>
              </a:rPr>
              <a:t>half its current enrollment </a:t>
            </a:r>
            <a:endParaRPr lang="en-US" u="sng" dirty="0">
              <a:solidFill>
                <a:srgbClr val="FF0000"/>
              </a:solidFill>
            </a:endParaRPr>
          </a:p>
          <a:p>
            <a:r>
              <a:rPr lang="en-US" u="sng" dirty="0"/>
              <a:t>by 2018</a:t>
            </a:r>
            <a:r>
              <a:rPr lang="en-US" dirty="0">
                <a:solidFill>
                  <a:srgbClr val="FF0000"/>
                </a:solidFill>
              </a:rPr>
              <a:t>, and </a:t>
            </a:r>
            <a:r>
              <a:rPr lang="en-US" u="sng" dirty="0">
                <a:solidFill>
                  <a:srgbClr val="FF0000"/>
                </a:solidFill>
              </a:rPr>
              <a:t>by 2021 it will</a:t>
            </a:r>
          </a:p>
          <a:p>
            <a:r>
              <a:rPr lang="en-US" sz="2000" u="sng" dirty="0">
                <a:solidFill>
                  <a:srgbClr val="FF0000"/>
                </a:solidFill>
              </a:rPr>
              <a:t>have no students </a:t>
            </a:r>
            <a:r>
              <a:rPr lang="en-US" u="sng" dirty="0">
                <a:solidFill>
                  <a:srgbClr val="FF0000"/>
                </a:solidFill>
              </a:rPr>
              <a:t>at all</a:t>
            </a:r>
            <a:r>
              <a:rPr lang="en-US" dirty="0">
                <a:solidFill>
                  <a:srgbClr val="FF0000"/>
                </a:solidFill>
              </a:rPr>
              <a:t>,…</a:t>
            </a:r>
          </a:p>
        </p:txBody>
      </p:sp>
      <p:grpSp>
        <p:nvGrpSpPr>
          <p:cNvPr id="17" name="组合 16"/>
          <p:cNvGrpSpPr/>
          <p:nvPr/>
        </p:nvGrpSpPr>
        <p:grpSpPr>
          <a:xfrm>
            <a:off x="5718924" y="980728"/>
            <a:ext cx="3255925" cy="2013623"/>
            <a:chOff x="5718924" y="1261746"/>
            <a:chExt cx="3255925" cy="2013623"/>
          </a:xfrm>
        </p:grpSpPr>
        <p:pic>
          <p:nvPicPr>
            <p:cNvPr id="7" name="Picture 6" descr="Screen Shot 2014-01-27 at 4.04.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8924" y="1261746"/>
              <a:ext cx="3255925" cy="2013623"/>
            </a:xfrm>
            <a:prstGeom prst="rect">
              <a:avLst/>
            </a:prstGeom>
          </p:spPr>
        </p:pic>
        <p:sp>
          <p:nvSpPr>
            <p:cNvPr id="13" name="文本框 12"/>
            <p:cNvSpPr txBox="1"/>
            <p:nvPr/>
          </p:nvSpPr>
          <p:spPr>
            <a:xfrm>
              <a:off x="6056347" y="1288437"/>
              <a:ext cx="2571517" cy="707886"/>
            </a:xfrm>
            <a:prstGeom prst="rect">
              <a:avLst/>
            </a:prstGeom>
            <a:noFill/>
            <a:ln>
              <a:solidFill>
                <a:srgbClr val="FF0000"/>
              </a:solidFill>
            </a:ln>
          </p:spPr>
          <p:txBody>
            <a:bodyPr wrap="square" rtlCol="0">
              <a:spAutoFit/>
            </a:bodyPr>
            <a:lstStyle/>
            <a:p>
              <a:r>
                <a:rPr lang="en-US" altLang="zh-CN" sz="2000" dirty="0"/>
                <a:t>Google</a:t>
              </a:r>
              <a:r>
                <a:rPr lang="zh-CN" altLang="en-US" sz="2000" dirty="0"/>
                <a:t>关于</a:t>
              </a:r>
              <a:r>
                <a:rPr lang="en-US" altLang="zh-CN" sz="2000" dirty="0"/>
                <a:t>Princeton</a:t>
              </a:r>
              <a:r>
                <a:rPr lang="zh-CN" altLang="en-US" sz="2000" dirty="0"/>
                <a:t>的搜索趋势</a:t>
              </a:r>
              <a:endParaRPr lang="en-US" sz="2000" dirty="0"/>
            </a:p>
          </p:txBody>
        </p:sp>
      </p:grpSp>
      <p:sp>
        <p:nvSpPr>
          <p:cNvPr id="3" name="右大括号 2"/>
          <p:cNvSpPr/>
          <p:nvPr/>
        </p:nvSpPr>
        <p:spPr>
          <a:xfrm>
            <a:off x="4483830" y="2827563"/>
            <a:ext cx="1375781" cy="27745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曲线连接符 14"/>
          <p:cNvCxnSpPr>
            <a:stCxn id="13" idx="2"/>
          </p:cNvCxnSpPr>
          <p:nvPr/>
        </p:nvCxnSpPr>
        <p:spPr>
          <a:xfrm rot="16200000" flipH="1">
            <a:off x="6669545" y="2387865"/>
            <a:ext cx="2194361" cy="84923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582380" y="5340506"/>
            <a:ext cx="3519450" cy="707886"/>
          </a:xfrm>
          <a:prstGeom prst="rect">
            <a:avLst/>
          </a:prstGeom>
          <a:noFill/>
          <a:ln>
            <a:solidFill>
              <a:srgbClr val="FF0000"/>
            </a:solidFill>
          </a:ln>
        </p:spPr>
        <p:txBody>
          <a:bodyPr wrap="square" rtlCol="0">
            <a:spAutoFit/>
          </a:bodyPr>
          <a:lstStyle/>
          <a:p>
            <a:r>
              <a:rPr lang="zh-CN" altLang="en-US" sz="2000" dirty="0">
                <a:solidFill>
                  <a:srgbClr val="009900"/>
                </a:solidFill>
              </a:rPr>
              <a:t>预测</a:t>
            </a:r>
            <a:r>
              <a:rPr lang="en-US" altLang="zh-CN" sz="2000" dirty="0">
                <a:solidFill>
                  <a:srgbClr val="009900"/>
                </a:solidFill>
              </a:rPr>
              <a:t>2018</a:t>
            </a:r>
            <a:r>
              <a:rPr lang="zh-CN" altLang="en-US" sz="2000" dirty="0">
                <a:solidFill>
                  <a:srgbClr val="009900"/>
                </a:solidFill>
              </a:rPr>
              <a:t>年学生入学数减半</a:t>
            </a:r>
            <a:endParaRPr lang="en-US" altLang="zh-CN" sz="2000" dirty="0">
              <a:solidFill>
                <a:srgbClr val="009900"/>
              </a:solidFill>
            </a:endParaRPr>
          </a:p>
          <a:p>
            <a:r>
              <a:rPr lang="en-US" altLang="zh-CN" sz="2000" dirty="0">
                <a:solidFill>
                  <a:srgbClr val="009900"/>
                </a:solidFill>
              </a:rPr>
              <a:t>2021</a:t>
            </a:r>
            <a:r>
              <a:rPr lang="zh-CN" altLang="en-US" sz="2000" dirty="0">
                <a:solidFill>
                  <a:srgbClr val="009900"/>
                </a:solidFill>
              </a:rPr>
              <a:t>年，将没有任何学生来</a:t>
            </a:r>
            <a:endParaRPr lang="en-US" sz="2000" dirty="0">
              <a:solidFill>
                <a:srgbClr val="009900"/>
              </a:solidFill>
            </a:endParaRPr>
          </a:p>
        </p:txBody>
      </p:sp>
      <p:sp>
        <p:nvSpPr>
          <p:cNvPr id="4" name="页脚占位符 3"/>
          <p:cNvSpPr>
            <a:spLocks noGrp="1"/>
          </p:cNvSpPr>
          <p:nvPr>
            <p:ph type="ftr" sz="quarter" idx="11"/>
          </p:nvPr>
        </p:nvSpPr>
        <p:spPr/>
        <p:txBody>
          <a:bodyPr/>
          <a:lstStyle/>
          <a:p>
            <a:pPr>
              <a:defRPr/>
            </a:pPr>
            <a:endParaRPr lang="en-US" altLang="zh-CN"/>
          </a:p>
        </p:txBody>
      </p:sp>
      <p:sp>
        <p:nvSpPr>
          <p:cNvPr id="18" name="文本框 17"/>
          <p:cNvSpPr txBox="1"/>
          <p:nvPr/>
        </p:nvSpPr>
        <p:spPr>
          <a:xfrm>
            <a:off x="5155091" y="6160998"/>
            <a:ext cx="3960439" cy="523220"/>
          </a:xfrm>
          <a:prstGeom prst="rect">
            <a:avLst/>
          </a:prstGeom>
          <a:noFill/>
          <a:ln>
            <a:solidFill>
              <a:srgbClr val="FF0000"/>
            </a:solidFill>
          </a:ln>
        </p:spPr>
        <p:txBody>
          <a:bodyPr wrap="square" rtlCol="0">
            <a:spAutoFit/>
          </a:bodyPr>
          <a:lstStyle/>
          <a:p>
            <a:r>
              <a:rPr lang="en-US" altLang="zh-CN" sz="2800" dirty="0">
                <a:solidFill>
                  <a:srgbClr val="FF0000"/>
                </a:solidFill>
              </a:rPr>
              <a:t>Q: </a:t>
            </a:r>
            <a:r>
              <a:rPr lang="zh-CN" altLang="en-US" sz="2800" dirty="0">
                <a:solidFill>
                  <a:srgbClr val="FF0000"/>
                </a:solidFill>
              </a:rPr>
              <a:t>这个例子说明什么？</a:t>
            </a:r>
          </a:p>
        </p:txBody>
      </p:sp>
    </p:spTree>
    <p:extLst>
      <p:ext uri="{BB962C8B-B14F-4D97-AF65-F5344CB8AC3E}">
        <p14:creationId xmlns:p14="http://schemas.microsoft.com/office/powerpoint/2010/main" val="263254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animBg="1"/>
      <p:bldP spid="12" grpId="0" animBg="1"/>
      <p:bldP spid="6" grpId="0"/>
      <p:bldP spid="3" grpId="0" animBg="1"/>
      <p:bldP spid="14"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33476" y="222878"/>
            <a:ext cx="5086350" cy="800100"/>
          </a:xfrm>
        </p:spPr>
        <p:txBody>
          <a:bodyPr>
            <a:noAutofit/>
          </a:bodyPr>
          <a:lstStyle/>
          <a:p>
            <a:r>
              <a:rPr lang="zh-CN" altLang="en-US" sz="2800" dirty="0"/>
              <a:t>数据科学课程的价值（</a:t>
            </a:r>
            <a:r>
              <a:rPr lang="en-US" altLang="zh-CN" sz="2800" dirty="0"/>
              <a:t>$</a:t>
            </a:r>
            <a:r>
              <a:rPr lang="zh-CN" altLang="en-US" sz="2800" dirty="0"/>
              <a:t>）：</a:t>
            </a:r>
            <a:r>
              <a:rPr lang="en-US" altLang="zh-CN" sz="2800" dirty="0"/>
              <a:t/>
            </a:r>
            <a:br>
              <a:rPr lang="en-US" altLang="zh-CN" sz="2800" dirty="0"/>
            </a:br>
            <a:r>
              <a:rPr lang="en-US" altLang="zh-CN" sz="2800" dirty="0"/>
              <a:t>University of Washington</a:t>
            </a:r>
            <a:endParaRPr lang="en-US" sz="2800" dirty="0"/>
          </a:p>
        </p:txBody>
      </p:sp>
      <p:sp>
        <p:nvSpPr>
          <p:cNvPr id="3" name="内容占位符 2"/>
          <p:cNvSpPr>
            <a:spLocks noGrp="1"/>
          </p:cNvSpPr>
          <p:nvPr>
            <p:ph idx="1"/>
          </p:nvPr>
        </p:nvSpPr>
        <p:spPr/>
        <p:txBody>
          <a:bodyPr/>
          <a:lstStyle/>
          <a:p>
            <a:endParaRPr lang="en-US"/>
          </a:p>
        </p:txBody>
      </p:sp>
      <p:pic>
        <p:nvPicPr>
          <p:cNvPr id="4" name="图片 3"/>
          <p:cNvPicPr>
            <a:picLocks noChangeAspect="1"/>
          </p:cNvPicPr>
          <p:nvPr/>
        </p:nvPicPr>
        <p:blipFill>
          <a:blip r:embed="rId2"/>
          <a:stretch>
            <a:fillRect/>
          </a:stretch>
        </p:blipFill>
        <p:spPr>
          <a:xfrm>
            <a:off x="1604170" y="1822099"/>
            <a:ext cx="6335711" cy="4103918"/>
          </a:xfrm>
          <a:prstGeom prst="rect">
            <a:avLst/>
          </a:prstGeom>
        </p:spPr>
      </p:pic>
      <p:sp>
        <p:nvSpPr>
          <p:cNvPr id="7" name="椭圆 6"/>
          <p:cNvSpPr/>
          <p:nvPr/>
        </p:nvSpPr>
        <p:spPr>
          <a:xfrm>
            <a:off x="4048856" y="4514850"/>
            <a:ext cx="1314450" cy="285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cxnSp>
        <p:nvCxnSpPr>
          <p:cNvPr id="9" name="直接连接符 8"/>
          <p:cNvCxnSpPr/>
          <p:nvPr/>
        </p:nvCxnSpPr>
        <p:spPr>
          <a:xfrm>
            <a:off x="2114550" y="3314700"/>
            <a:ext cx="14287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页脚占位符 4"/>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19852025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页脚占位符 3"/>
          <p:cNvSpPr>
            <a:spLocks noGrp="1"/>
          </p:cNvSpPr>
          <p:nvPr>
            <p:ph type="ftr" sz="quarter" idx="11"/>
          </p:nvPr>
        </p:nvSpPr>
        <p:spPr/>
        <p:txBody>
          <a:bodyPr/>
          <a:lstStyle/>
          <a:p>
            <a:pPr>
              <a:defRPr/>
            </a:pPr>
            <a:endParaRPr lang="en-US" altLang="zh-CN"/>
          </a:p>
        </p:txBody>
      </p:sp>
      <p:sp>
        <p:nvSpPr>
          <p:cNvPr id="5" name="矩形 4"/>
          <p:cNvSpPr/>
          <p:nvPr/>
        </p:nvSpPr>
        <p:spPr>
          <a:xfrm>
            <a:off x="2759074" y="2852936"/>
            <a:ext cx="4083169" cy="646331"/>
          </a:xfrm>
          <a:prstGeom prst="rect">
            <a:avLst/>
          </a:prstGeom>
        </p:spPr>
        <p:txBody>
          <a:bodyPr wrap="none">
            <a:spAutoFit/>
          </a:bodyPr>
          <a:lstStyle/>
          <a:p>
            <a:r>
              <a:rPr lang="en-US" altLang="zh-CN" sz="3600" dirty="0"/>
              <a:t>“Big Data” Sources</a:t>
            </a:r>
            <a:endParaRPr lang="zh-CN" altLang="en-US" sz="3600" dirty="0"/>
          </a:p>
        </p:txBody>
      </p:sp>
    </p:spTree>
    <p:extLst>
      <p:ext uri="{BB962C8B-B14F-4D97-AF65-F5344CB8AC3E}">
        <p14:creationId xmlns:p14="http://schemas.microsoft.com/office/powerpoint/2010/main" val="34646524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3480"/>
            <a:ext cx="6269405" cy="694990"/>
          </a:xfrm>
        </p:spPr>
        <p:txBody>
          <a:bodyPr>
            <a:normAutofit/>
          </a:bodyPr>
          <a:lstStyle/>
          <a:p>
            <a:r>
              <a:rPr lang="en-US" dirty="0"/>
              <a:t>“Big Data” Sources</a:t>
            </a:r>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875214" y="969630"/>
            <a:ext cx="3240658" cy="2695903"/>
          </a:xfrm>
          <a:prstGeom prst="rect">
            <a:avLst/>
          </a:prstGeom>
          <a:ln>
            <a:solidFill>
              <a:schemeClr val="accent1"/>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4821563" y="969628"/>
            <a:ext cx="3240658" cy="2695903"/>
          </a:xfrm>
          <a:prstGeom prst="rect">
            <a:avLst/>
          </a:prstGeom>
          <a:ln>
            <a:solidFill>
              <a:schemeClr val="accent1"/>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875214" y="3902014"/>
            <a:ext cx="3240658" cy="2695903"/>
          </a:xfrm>
          <a:prstGeom prst="rect">
            <a:avLst/>
          </a:prstGeom>
          <a:ln>
            <a:solidFill>
              <a:schemeClr val="accent1"/>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4821563" y="3902013"/>
            <a:ext cx="3240658" cy="2695903"/>
          </a:xfrm>
          <a:prstGeom prst="rect">
            <a:avLst/>
          </a:prstGeom>
          <a:ln>
            <a:solidFill>
              <a:schemeClr val="accent1"/>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2"/>
          <a:stretch>
            <a:fillRect/>
          </a:stretch>
        </p:blipFill>
        <p:spPr>
          <a:xfrm>
            <a:off x="964817" y="1472010"/>
            <a:ext cx="1235046" cy="1691135"/>
          </a:xfrm>
          <a:prstGeom prst="rect">
            <a:avLst/>
          </a:prstGeom>
        </p:spPr>
      </p:pic>
      <p:sp>
        <p:nvSpPr>
          <p:cNvPr id="9" name="Rectangle 8"/>
          <p:cNvSpPr/>
          <p:nvPr/>
        </p:nvSpPr>
        <p:spPr>
          <a:xfrm>
            <a:off x="2199863" y="1438809"/>
            <a:ext cx="4570809" cy="2246769"/>
          </a:xfrm>
          <a:prstGeom prst="rect">
            <a:avLst/>
          </a:prstGeom>
        </p:spPr>
        <p:txBody>
          <a:bodyPr>
            <a:spAutoFit/>
          </a:bodyPr>
          <a:lstStyle/>
          <a:p>
            <a:r>
              <a:rPr lang="en-US" sz="1400" dirty="0">
                <a:solidFill>
                  <a:schemeClr val="bg1"/>
                </a:solidFill>
              </a:rPr>
              <a:t>Every:</a:t>
            </a:r>
          </a:p>
          <a:p>
            <a:r>
              <a:rPr lang="en-US" sz="1400" dirty="0">
                <a:solidFill>
                  <a:schemeClr val="bg1"/>
                </a:solidFill>
              </a:rPr>
              <a:t>Click</a:t>
            </a:r>
          </a:p>
          <a:p>
            <a:r>
              <a:rPr lang="en-US" sz="1400" dirty="0">
                <a:solidFill>
                  <a:schemeClr val="bg1"/>
                </a:solidFill>
              </a:rPr>
              <a:t>Ad impression</a:t>
            </a:r>
          </a:p>
          <a:p>
            <a:r>
              <a:rPr lang="en-US" sz="1400" dirty="0">
                <a:solidFill>
                  <a:schemeClr val="bg1"/>
                </a:solidFill>
              </a:rPr>
              <a:t>Billing event</a:t>
            </a:r>
          </a:p>
          <a:p>
            <a:r>
              <a:rPr lang="en-US" sz="1400" dirty="0">
                <a:solidFill>
                  <a:schemeClr val="bg1"/>
                </a:solidFill>
              </a:rPr>
              <a:t>Fast Forward, pause,…</a:t>
            </a:r>
          </a:p>
          <a:p>
            <a:r>
              <a:rPr lang="en-US" sz="1400" dirty="0">
                <a:solidFill>
                  <a:schemeClr val="bg1"/>
                </a:solidFill>
              </a:rPr>
              <a:t>Server request</a:t>
            </a:r>
          </a:p>
          <a:p>
            <a:r>
              <a:rPr lang="en-US" sz="1400" dirty="0">
                <a:solidFill>
                  <a:srgbClr val="FFFF00"/>
                </a:solidFill>
              </a:rPr>
              <a:t>Transaction</a:t>
            </a:r>
          </a:p>
          <a:p>
            <a:r>
              <a:rPr lang="en-US" sz="1400" dirty="0">
                <a:solidFill>
                  <a:schemeClr val="bg1"/>
                </a:solidFill>
              </a:rPr>
              <a:t>Network message</a:t>
            </a:r>
          </a:p>
          <a:p>
            <a:r>
              <a:rPr lang="en-US" sz="1400" dirty="0">
                <a:solidFill>
                  <a:schemeClr val="bg1"/>
                </a:solidFill>
              </a:rPr>
              <a:t>Fault</a:t>
            </a:r>
          </a:p>
          <a:p>
            <a:r>
              <a:rPr lang="en-US" sz="1400" dirty="0">
                <a:solidFill>
                  <a:schemeClr val="bg1"/>
                </a:solidFill>
              </a:rPr>
              <a:t>…</a:t>
            </a:r>
          </a:p>
        </p:txBody>
      </p:sp>
      <p:sp>
        <p:nvSpPr>
          <p:cNvPr id="10" name="Title 1"/>
          <p:cNvSpPr txBox="1">
            <a:spLocks/>
          </p:cNvSpPr>
          <p:nvPr/>
        </p:nvSpPr>
        <p:spPr>
          <a:xfrm>
            <a:off x="4821563" y="995904"/>
            <a:ext cx="3240658" cy="61541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pPr algn="ctr"/>
            <a:r>
              <a:rPr lang="en-US" sz="2000" b="1" dirty="0">
                <a:solidFill>
                  <a:srgbClr val="FFFF00"/>
                </a:solidFill>
              </a:rPr>
              <a:t>User Generated (Web &amp; Mobile)</a:t>
            </a:r>
          </a:p>
        </p:txBody>
      </p:sp>
      <p:pic>
        <p:nvPicPr>
          <p:cNvPr id="11" name="Picture 10" descr="lik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96963" y="1820305"/>
            <a:ext cx="533400" cy="324114"/>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96899" y="1680451"/>
            <a:ext cx="508000" cy="505473"/>
          </a:xfrm>
          <a:prstGeom prst="rect">
            <a:avLst/>
          </a:prstGeom>
        </p:spPr>
      </p:pic>
      <p:pic>
        <p:nvPicPr>
          <p:cNvPr id="13" name="Picture 12" descr="tweet.png"/>
          <p:cNvPicPr>
            <a:picLocks noChangeAspect="1"/>
          </p:cNvPicPr>
          <p:nvPr/>
        </p:nvPicPr>
        <p:blipFill>
          <a:blip r:embed="rId5"/>
          <a:stretch>
            <a:fillRect/>
          </a:stretch>
        </p:blipFill>
        <p:spPr>
          <a:xfrm>
            <a:off x="6402372" y="1820305"/>
            <a:ext cx="368300" cy="292100"/>
          </a:xfrm>
          <a:prstGeom prst="rect">
            <a:avLst/>
          </a:prstGeom>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65000" y="1684569"/>
            <a:ext cx="508000" cy="508000"/>
          </a:xfrm>
          <a:prstGeom prst="rect">
            <a:avLst/>
          </a:prstGeom>
        </p:spPr>
      </p:pic>
      <p:sp>
        <p:nvSpPr>
          <p:cNvPr id="15" name="TextBox 14"/>
          <p:cNvSpPr txBox="1"/>
          <p:nvPr/>
        </p:nvSpPr>
        <p:spPr>
          <a:xfrm>
            <a:off x="7538808" y="1938569"/>
            <a:ext cx="421838" cy="830997"/>
          </a:xfrm>
          <a:prstGeom prst="rect">
            <a:avLst/>
          </a:prstGeom>
          <a:noFill/>
        </p:spPr>
        <p:txBody>
          <a:bodyPr wrap="square" rtlCol="0">
            <a:spAutoFit/>
          </a:bodyPr>
          <a:lstStyle/>
          <a:p>
            <a:r>
              <a:rPr lang="en-US" dirty="0">
                <a:solidFill>
                  <a:schemeClr val="bg1"/>
                </a:solidFill>
              </a:rPr>
              <a:t>…..</a:t>
            </a:r>
          </a:p>
        </p:txBody>
      </p:sp>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5525679" y="2375916"/>
            <a:ext cx="503932" cy="1255538"/>
          </a:xfrm>
          <a:prstGeom prst="rect">
            <a:avLst/>
          </a:prstGeom>
        </p:spPr>
      </p:pic>
      <p:pic>
        <p:nvPicPr>
          <p:cNvPr id="17" name="Picture 16" descr="5203824-busy-teenage-girl-text-messaging.jpg"/>
          <p:cNvPicPr>
            <a:picLocks noChangeAspect="1"/>
          </p:cNvPicPr>
          <p:nvPr/>
        </p:nvPicPr>
        <p:blipFill>
          <a:blip r:embed="rId8"/>
          <a:stretch>
            <a:fillRect/>
          </a:stretch>
        </p:blipFill>
        <p:spPr>
          <a:xfrm>
            <a:off x="6364271" y="2317580"/>
            <a:ext cx="812800" cy="1219200"/>
          </a:xfrm>
          <a:prstGeom prst="rect">
            <a:avLst/>
          </a:prstGeom>
        </p:spPr>
      </p:pic>
      <p:sp>
        <p:nvSpPr>
          <p:cNvPr id="18" name="Title 1"/>
          <p:cNvSpPr txBox="1">
            <a:spLocks/>
          </p:cNvSpPr>
          <p:nvPr/>
        </p:nvSpPr>
        <p:spPr>
          <a:xfrm>
            <a:off x="875213" y="3901022"/>
            <a:ext cx="3240659" cy="477569"/>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pPr algn="ctr"/>
            <a:r>
              <a:rPr lang="en-US" sz="2000" b="1" dirty="0">
                <a:solidFill>
                  <a:srgbClr val="FFFF00"/>
                </a:solidFill>
              </a:rPr>
              <a:t>Internet of Things / </a:t>
            </a:r>
            <a:r>
              <a:rPr lang="en-US" sz="2000" b="1" dirty="0" err="1">
                <a:solidFill>
                  <a:srgbClr val="FFFF00"/>
                </a:solidFill>
              </a:rPr>
              <a:t>M2M</a:t>
            </a:r>
            <a:endParaRPr lang="en-US" sz="2000" b="1" dirty="0">
              <a:solidFill>
                <a:srgbClr val="FFFF00"/>
              </a:solidFill>
            </a:endParaRPr>
          </a:p>
        </p:txBody>
      </p:sp>
      <p:pic>
        <p:nvPicPr>
          <p:cNvPr id="19"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6511" y="4686675"/>
            <a:ext cx="1991807" cy="18466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Title 1"/>
          <p:cNvSpPr txBox="1">
            <a:spLocks/>
          </p:cNvSpPr>
          <p:nvPr/>
        </p:nvSpPr>
        <p:spPr>
          <a:xfrm>
            <a:off x="4844337" y="4070207"/>
            <a:ext cx="3227695" cy="477569"/>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pPr algn="ctr"/>
            <a:r>
              <a:rPr lang="en-US" sz="2000" b="1" dirty="0">
                <a:solidFill>
                  <a:srgbClr val="FFFF00"/>
                </a:solidFill>
              </a:rPr>
              <a:t>Health/Scientific Computing</a:t>
            </a:r>
          </a:p>
        </p:txBody>
      </p:sp>
      <p:pic>
        <p:nvPicPr>
          <p:cNvPr id="21" name="Picture 20" descr="costofsequencing.gif"/>
          <p:cNvPicPr>
            <a:picLocks noChangeAspect="1"/>
          </p:cNvPicPr>
          <p:nvPr/>
        </p:nvPicPr>
        <p:blipFill>
          <a:blip r:embed="rId10"/>
          <a:stretch>
            <a:fillRect/>
          </a:stretch>
        </p:blipFill>
        <p:spPr>
          <a:xfrm>
            <a:off x="5387920" y="4734479"/>
            <a:ext cx="2154605" cy="1875373"/>
          </a:xfrm>
          <a:prstGeom prst="rect">
            <a:avLst/>
          </a:prstGeom>
        </p:spPr>
      </p:pic>
      <p:sp>
        <p:nvSpPr>
          <p:cNvPr id="22" name="Title 1"/>
          <p:cNvSpPr txBox="1">
            <a:spLocks/>
          </p:cNvSpPr>
          <p:nvPr/>
        </p:nvSpPr>
        <p:spPr>
          <a:xfrm>
            <a:off x="761254" y="838754"/>
            <a:ext cx="3442786" cy="61541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pPr algn="ctr"/>
            <a:r>
              <a:rPr lang="en-US" sz="2000" b="1" dirty="0">
                <a:solidFill>
                  <a:srgbClr val="FFFF00"/>
                </a:solidFill>
              </a:rPr>
              <a:t>It’s All Happening On-line</a:t>
            </a:r>
          </a:p>
        </p:txBody>
      </p:sp>
      <p:sp>
        <p:nvSpPr>
          <p:cNvPr id="23" name="文本框 22"/>
          <p:cNvSpPr txBox="1"/>
          <p:nvPr/>
        </p:nvSpPr>
        <p:spPr>
          <a:xfrm>
            <a:off x="2864076" y="1441163"/>
            <a:ext cx="1246525" cy="369332"/>
          </a:xfrm>
          <a:prstGeom prst="rect">
            <a:avLst/>
          </a:prstGeom>
          <a:noFill/>
          <a:ln>
            <a:solidFill>
              <a:srgbClr val="FF0000"/>
            </a:solidFill>
          </a:ln>
        </p:spPr>
        <p:txBody>
          <a:bodyPr wrap="square" rtlCol="0">
            <a:spAutoFit/>
          </a:bodyPr>
          <a:lstStyle/>
          <a:p>
            <a:r>
              <a:rPr lang="zh-CN" altLang="en-US" dirty="0">
                <a:solidFill>
                  <a:srgbClr val="FFFF00"/>
                </a:solidFill>
              </a:rPr>
              <a:t>在线数据</a:t>
            </a:r>
            <a:endParaRPr lang="en-US" dirty="0">
              <a:solidFill>
                <a:srgbClr val="FFFF00"/>
              </a:solidFill>
            </a:endParaRPr>
          </a:p>
        </p:txBody>
      </p:sp>
      <p:sp>
        <p:nvSpPr>
          <p:cNvPr id="24" name="文本框 23"/>
          <p:cNvSpPr txBox="1"/>
          <p:nvPr/>
        </p:nvSpPr>
        <p:spPr>
          <a:xfrm>
            <a:off x="4862130" y="1351992"/>
            <a:ext cx="1246525" cy="369332"/>
          </a:xfrm>
          <a:prstGeom prst="rect">
            <a:avLst/>
          </a:prstGeom>
          <a:noFill/>
          <a:ln>
            <a:solidFill>
              <a:srgbClr val="FF0000"/>
            </a:solidFill>
          </a:ln>
        </p:spPr>
        <p:txBody>
          <a:bodyPr wrap="square" rtlCol="0">
            <a:spAutoFit/>
          </a:bodyPr>
          <a:lstStyle/>
          <a:p>
            <a:r>
              <a:rPr lang="en-US" altLang="zh-CN" dirty="0">
                <a:solidFill>
                  <a:srgbClr val="FFFF00"/>
                </a:solidFill>
              </a:rPr>
              <a:t>UGC</a:t>
            </a:r>
            <a:r>
              <a:rPr lang="zh-CN" altLang="en-US" dirty="0">
                <a:solidFill>
                  <a:srgbClr val="FFFF00"/>
                </a:solidFill>
              </a:rPr>
              <a:t>数据</a:t>
            </a:r>
            <a:endParaRPr lang="en-US" dirty="0">
              <a:solidFill>
                <a:srgbClr val="FFFF00"/>
              </a:solidFill>
            </a:endParaRPr>
          </a:p>
        </p:txBody>
      </p:sp>
      <p:sp>
        <p:nvSpPr>
          <p:cNvPr id="25" name="文本框 24"/>
          <p:cNvSpPr txBox="1"/>
          <p:nvPr/>
        </p:nvSpPr>
        <p:spPr>
          <a:xfrm>
            <a:off x="1826795" y="4335602"/>
            <a:ext cx="1674529" cy="369332"/>
          </a:xfrm>
          <a:prstGeom prst="rect">
            <a:avLst/>
          </a:prstGeom>
          <a:noFill/>
          <a:ln>
            <a:solidFill>
              <a:srgbClr val="FF0000"/>
            </a:solidFill>
          </a:ln>
        </p:spPr>
        <p:txBody>
          <a:bodyPr wrap="square" rtlCol="0">
            <a:spAutoFit/>
          </a:bodyPr>
          <a:lstStyle/>
          <a:p>
            <a:r>
              <a:rPr lang="zh-CN" altLang="en-US" dirty="0">
                <a:solidFill>
                  <a:srgbClr val="FFFF00"/>
                </a:solidFill>
              </a:rPr>
              <a:t>物联网数据</a:t>
            </a:r>
            <a:endParaRPr lang="en-US" dirty="0">
              <a:solidFill>
                <a:srgbClr val="FFFF00"/>
              </a:solidFill>
            </a:endParaRPr>
          </a:p>
        </p:txBody>
      </p:sp>
      <p:sp>
        <p:nvSpPr>
          <p:cNvPr id="26" name="文本框 25"/>
          <p:cNvSpPr txBox="1"/>
          <p:nvPr/>
        </p:nvSpPr>
        <p:spPr>
          <a:xfrm>
            <a:off x="5298877" y="4429068"/>
            <a:ext cx="2332689" cy="369332"/>
          </a:xfrm>
          <a:prstGeom prst="rect">
            <a:avLst/>
          </a:prstGeom>
          <a:noFill/>
          <a:ln>
            <a:solidFill>
              <a:srgbClr val="FF0000"/>
            </a:solidFill>
          </a:ln>
        </p:spPr>
        <p:txBody>
          <a:bodyPr wrap="square" rtlCol="0">
            <a:spAutoFit/>
          </a:bodyPr>
          <a:lstStyle/>
          <a:p>
            <a:r>
              <a:rPr lang="zh-CN" altLang="en-US" dirty="0">
                <a:solidFill>
                  <a:srgbClr val="FFFF00"/>
                </a:solidFill>
              </a:rPr>
              <a:t>医疗和科学计算数据</a:t>
            </a:r>
            <a:endParaRPr lang="en-US" dirty="0">
              <a:solidFill>
                <a:srgbClr val="FFFF00"/>
              </a:solidFill>
            </a:endParaRPr>
          </a:p>
        </p:txBody>
      </p:sp>
      <p:sp>
        <p:nvSpPr>
          <p:cNvPr id="27" name="文本框 26"/>
          <p:cNvSpPr txBox="1"/>
          <p:nvPr/>
        </p:nvSpPr>
        <p:spPr>
          <a:xfrm>
            <a:off x="7564805" y="5054240"/>
            <a:ext cx="1280390" cy="1200329"/>
          </a:xfrm>
          <a:prstGeom prst="rect">
            <a:avLst/>
          </a:prstGeom>
          <a:noFill/>
          <a:ln>
            <a:solidFill>
              <a:srgbClr val="FF0000"/>
            </a:solidFill>
          </a:ln>
        </p:spPr>
        <p:txBody>
          <a:bodyPr wrap="square" rtlCol="0">
            <a:spAutoFit/>
          </a:bodyPr>
          <a:lstStyle/>
          <a:p>
            <a:r>
              <a:rPr lang="zh-CN" altLang="en-US" dirty="0"/>
              <a:t>基因比较数据增长比超越了摩尔定律</a:t>
            </a:r>
            <a:endParaRPr lang="en-US" dirty="0"/>
          </a:p>
        </p:txBody>
      </p:sp>
      <p:sp>
        <p:nvSpPr>
          <p:cNvPr id="28" name="文本框 27"/>
          <p:cNvSpPr txBox="1"/>
          <p:nvPr/>
        </p:nvSpPr>
        <p:spPr>
          <a:xfrm>
            <a:off x="3051047" y="4849550"/>
            <a:ext cx="922324" cy="646331"/>
          </a:xfrm>
          <a:prstGeom prst="rect">
            <a:avLst/>
          </a:prstGeom>
          <a:noFill/>
          <a:ln>
            <a:solidFill>
              <a:srgbClr val="FF0000"/>
            </a:solidFill>
          </a:ln>
        </p:spPr>
        <p:txBody>
          <a:bodyPr wrap="square" rtlCol="0">
            <a:spAutoFit/>
          </a:bodyPr>
          <a:lstStyle/>
          <a:p>
            <a:r>
              <a:rPr lang="zh-CN" altLang="en-US" dirty="0">
                <a:solidFill>
                  <a:srgbClr val="FFFF00"/>
                </a:solidFill>
              </a:rPr>
              <a:t>数据会很庞大</a:t>
            </a:r>
            <a:endParaRPr lang="en-US" dirty="0">
              <a:solidFill>
                <a:srgbClr val="FFFF00"/>
              </a:solidFill>
            </a:endParaRPr>
          </a:p>
        </p:txBody>
      </p:sp>
      <p:sp>
        <p:nvSpPr>
          <p:cNvPr id="29" name="文本框 28"/>
          <p:cNvSpPr txBox="1"/>
          <p:nvPr/>
        </p:nvSpPr>
        <p:spPr>
          <a:xfrm>
            <a:off x="3027361" y="5653243"/>
            <a:ext cx="922324" cy="646331"/>
          </a:xfrm>
          <a:prstGeom prst="rect">
            <a:avLst/>
          </a:prstGeom>
          <a:noFill/>
          <a:ln>
            <a:solidFill>
              <a:srgbClr val="FF0000"/>
            </a:solidFill>
          </a:ln>
        </p:spPr>
        <p:txBody>
          <a:bodyPr wrap="square" rtlCol="0">
            <a:spAutoFit/>
          </a:bodyPr>
          <a:lstStyle/>
          <a:p>
            <a:r>
              <a:rPr lang="zh-CN" altLang="en-US" dirty="0">
                <a:solidFill>
                  <a:srgbClr val="FFFF00"/>
                </a:solidFill>
              </a:rPr>
              <a:t>数据多，杂</a:t>
            </a:r>
            <a:endParaRPr lang="en-US" dirty="0">
              <a:solidFill>
                <a:srgbClr val="FFFF00"/>
              </a:solidFill>
            </a:endParaRPr>
          </a:p>
        </p:txBody>
      </p:sp>
      <p:sp>
        <p:nvSpPr>
          <p:cNvPr id="30" name="页脚占位符 29"/>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79925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268635"/>
            <a:ext cx="6589199" cy="693748"/>
          </a:xfrm>
        </p:spPr>
        <p:txBody>
          <a:bodyPr/>
          <a:lstStyle/>
          <a:p>
            <a:r>
              <a:rPr lang="en-US" dirty="0"/>
              <a:t>Graph Data </a:t>
            </a:r>
            <a:r>
              <a:rPr lang="zh-CN" altLang="en-US" dirty="0"/>
              <a:t>（图形数据）</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a:ext>
            </a:extLst>
          </a:blip>
          <a:srcRect l="-43794" r="-43794"/>
          <a:stretch>
            <a:fillRect/>
          </a:stretch>
        </p:blipFill>
        <p:spPr>
          <a:xfrm>
            <a:off x="2871800" y="1317858"/>
            <a:ext cx="8229600" cy="4525963"/>
          </a:xfrm>
        </p:spPr>
      </p:pic>
      <p:sp>
        <p:nvSpPr>
          <p:cNvPr id="6" name="TextBox 5"/>
          <p:cNvSpPr txBox="1"/>
          <p:nvPr/>
        </p:nvSpPr>
        <p:spPr>
          <a:xfrm>
            <a:off x="179512" y="1371040"/>
            <a:ext cx="5755102" cy="4524315"/>
          </a:xfrm>
          <a:prstGeom prst="rect">
            <a:avLst/>
          </a:prstGeom>
          <a:noFill/>
        </p:spPr>
        <p:txBody>
          <a:bodyPr wrap="none" rtlCol="0">
            <a:spAutoFit/>
          </a:bodyPr>
          <a:lstStyle/>
          <a:p>
            <a:pPr fontAlgn="base">
              <a:spcBef>
                <a:spcPct val="0"/>
              </a:spcBef>
              <a:spcAft>
                <a:spcPct val="0"/>
              </a:spcAft>
            </a:pPr>
            <a:r>
              <a:rPr lang="zh-CN" altLang="en-US" sz="2400" dirty="0">
                <a:solidFill>
                  <a:prstClr val="black"/>
                </a:solidFill>
                <a:latin typeface="Arial" charset="0"/>
                <a:ea typeface="ＭＳ Ｐゴシック" charset="-128"/>
              </a:rPr>
              <a:t>具有图形结构的数据</a:t>
            </a:r>
            <a:r>
              <a:rPr lang="en-US" sz="2400" dirty="0">
                <a:solidFill>
                  <a:prstClr val="black"/>
                </a:solidFill>
                <a:latin typeface="Arial" charset="0"/>
                <a:ea typeface="ＭＳ Ｐゴシック" charset="-128"/>
              </a:rPr>
              <a:t>:</a:t>
            </a:r>
          </a:p>
          <a:p>
            <a:pPr marL="342900" indent="-342900" fontAlgn="base">
              <a:spcBef>
                <a:spcPct val="0"/>
              </a:spcBef>
              <a:spcAft>
                <a:spcPct val="0"/>
              </a:spcAft>
              <a:buFont typeface="Arial"/>
              <a:buChar char="•"/>
            </a:pPr>
            <a:r>
              <a:rPr lang="en-US" sz="2400" dirty="0">
                <a:solidFill>
                  <a:srgbClr val="FF0000"/>
                </a:solidFill>
                <a:latin typeface="Arial" charset="0"/>
                <a:ea typeface="ＭＳ Ｐゴシック" charset="-128"/>
              </a:rPr>
              <a:t>Social networks </a:t>
            </a:r>
            <a:r>
              <a:rPr lang="zh-CN" altLang="en-US" sz="2400" dirty="0">
                <a:solidFill>
                  <a:srgbClr val="FF0000"/>
                </a:solidFill>
                <a:latin typeface="Arial" charset="0"/>
                <a:ea typeface="ＭＳ Ｐゴシック" charset="-128"/>
              </a:rPr>
              <a:t>社交</a:t>
            </a:r>
            <a:r>
              <a:rPr lang="zh-CN" altLang="en-US" sz="2400" dirty="0">
                <a:solidFill>
                  <a:srgbClr val="FF0000"/>
                </a:solidFill>
                <a:ea typeface="ＭＳ Ｐゴシック" charset="-128"/>
              </a:rPr>
              <a:t>网络</a:t>
            </a:r>
            <a:endParaRPr lang="en-US" sz="2400" dirty="0">
              <a:solidFill>
                <a:srgbClr val="FF0000"/>
              </a:solidFill>
              <a:latin typeface="Arial" charset="0"/>
              <a:ea typeface="ＭＳ Ｐゴシック" charset="-128"/>
            </a:endParaRPr>
          </a:p>
          <a:p>
            <a:pPr marL="342900" indent="-342900" fontAlgn="base">
              <a:spcBef>
                <a:spcPct val="0"/>
              </a:spcBef>
              <a:spcAft>
                <a:spcPct val="0"/>
              </a:spcAft>
              <a:buFont typeface="Arial"/>
              <a:buChar char="•"/>
            </a:pPr>
            <a:r>
              <a:rPr lang="en-US" sz="2400" dirty="0">
                <a:solidFill>
                  <a:srgbClr val="FF0000"/>
                </a:solidFill>
                <a:latin typeface="Arial" charset="0"/>
                <a:ea typeface="ＭＳ Ｐゴシック" charset="-128"/>
              </a:rPr>
              <a:t>Communication networks </a:t>
            </a:r>
            <a:r>
              <a:rPr lang="zh-CN" altLang="en-US" sz="2400" dirty="0">
                <a:solidFill>
                  <a:srgbClr val="FF0000"/>
                </a:solidFill>
                <a:ea typeface="ＭＳ Ｐゴシック" charset="-128"/>
              </a:rPr>
              <a:t>通信</a:t>
            </a:r>
            <a:r>
              <a:rPr lang="zh-CN" altLang="en-US" sz="2400" dirty="0">
                <a:solidFill>
                  <a:srgbClr val="FF0000"/>
                </a:solidFill>
                <a:latin typeface="Arial" charset="0"/>
                <a:ea typeface="ＭＳ Ｐゴシック" charset="-128"/>
              </a:rPr>
              <a:t>网络</a:t>
            </a:r>
            <a:endParaRPr lang="en-US" sz="2400" dirty="0">
              <a:solidFill>
                <a:srgbClr val="FF0000"/>
              </a:solidFill>
              <a:latin typeface="Arial" charset="0"/>
              <a:ea typeface="ＭＳ Ｐゴシック" charset="-128"/>
            </a:endParaRPr>
          </a:p>
          <a:p>
            <a:pPr marL="342900" indent="-342900" fontAlgn="base">
              <a:spcBef>
                <a:spcPct val="0"/>
              </a:spcBef>
              <a:spcAft>
                <a:spcPct val="0"/>
              </a:spcAft>
              <a:buFont typeface="Arial"/>
              <a:buChar char="•"/>
            </a:pPr>
            <a:r>
              <a:rPr lang="en-US" sz="2400" dirty="0">
                <a:solidFill>
                  <a:prstClr val="black"/>
                </a:solidFill>
                <a:latin typeface="Arial" charset="0"/>
                <a:ea typeface="ＭＳ Ｐゴシック" charset="-128"/>
              </a:rPr>
              <a:t>Computer Networks </a:t>
            </a:r>
            <a:r>
              <a:rPr lang="zh-CN" altLang="en-US" sz="2400" dirty="0">
                <a:solidFill>
                  <a:prstClr val="black"/>
                </a:solidFill>
                <a:latin typeface="Arial" charset="0"/>
                <a:ea typeface="ＭＳ Ｐゴシック" charset="-128"/>
              </a:rPr>
              <a:t>计算机网</a:t>
            </a:r>
            <a:endParaRPr lang="en-US" sz="2400" dirty="0">
              <a:solidFill>
                <a:prstClr val="black"/>
              </a:solidFill>
              <a:latin typeface="Arial" charset="0"/>
              <a:ea typeface="ＭＳ Ｐゴシック" charset="-128"/>
            </a:endParaRPr>
          </a:p>
          <a:p>
            <a:pPr marL="342900" indent="-342900" fontAlgn="base">
              <a:spcBef>
                <a:spcPct val="0"/>
              </a:spcBef>
              <a:spcAft>
                <a:spcPct val="0"/>
              </a:spcAft>
              <a:buFont typeface="Arial"/>
              <a:buChar char="•"/>
            </a:pPr>
            <a:r>
              <a:rPr lang="en-US" sz="2400" b="1" dirty="0">
                <a:solidFill>
                  <a:prstClr val="black"/>
                </a:solidFill>
                <a:latin typeface="Arial" charset="0"/>
                <a:ea typeface="ＭＳ Ｐゴシック" charset="-128"/>
              </a:rPr>
              <a:t>Road networks </a:t>
            </a:r>
            <a:r>
              <a:rPr lang="zh-CN" altLang="en-US" sz="2400" b="1" dirty="0">
                <a:solidFill>
                  <a:prstClr val="black"/>
                </a:solidFill>
                <a:latin typeface="Arial" charset="0"/>
                <a:ea typeface="ＭＳ Ｐゴシック" charset="-128"/>
              </a:rPr>
              <a:t>公路网</a:t>
            </a:r>
            <a:endParaRPr lang="en-US" sz="2400" b="1" dirty="0">
              <a:solidFill>
                <a:prstClr val="black"/>
              </a:solidFill>
              <a:latin typeface="Arial" charset="0"/>
              <a:ea typeface="ＭＳ Ｐゴシック" charset="-128"/>
            </a:endParaRPr>
          </a:p>
          <a:p>
            <a:pPr marL="342900" indent="-342900" fontAlgn="base">
              <a:spcBef>
                <a:spcPct val="0"/>
              </a:spcBef>
              <a:spcAft>
                <a:spcPct val="0"/>
              </a:spcAft>
              <a:buFont typeface="Arial"/>
              <a:buChar char="•"/>
            </a:pPr>
            <a:r>
              <a:rPr lang="en-US" sz="2400" dirty="0">
                <a:solidFill>
                  <a:srgbClr val="FF0000"/>
                </a:solidFill>
                <a:latin typeface="Arial" charset="0"/>
                <a:ea typeface="ＭＳ Ｐゴシック" charset="-128"/>
              </a:rPr>
              <a:t>Citations </a:t>
            </a:r>
            <a:r>
              <a:rPr lang="zh-CN" altLang="en-US" sz="2400" dirty="0">
                <a:solidFill>
                  <a:srgbClr val="FF0000"/>
                </a:solidFill>
                <a:latin typeface="Arial" charset="0"/>
                <a:ea typeface="ＭＳ Ｐゴシック" charset="-128"/>
              </a:rPr>
              <a:t>引用网</a:t>
            </a:r>
            <a:endParaRPr lang="en-US" sz="2400" dirty="0">
              <a:solidFill>
                <a:srgbClr val="FF0000"/>
              </a:solidFill>
              <a:latin typeface="Arial" charset="0"/>
              <a:ea typeface="ＭＳ Ｐゴシック" charset="-128"/>
            </a:endParaRPr>
          </a:p>
          <a:p>
            <a:pPr marL="342900" indent="-342900" fontAlgn="base">
              <a:spcBef>
                <a:spcPct val="0"/>
              </a:spcBef>
              <a:spcAft>
                <a:spcPct val="0"/>
              </a:spcAft>
              <a:buFont typeface="Arial"/>
              <a:buChar char="•"/>
            </a:pPr>
            <a:r>
              <a:rPr lang="en-US" sz="2400" dirty="0">
                <a:solidFill>
                  <a:prstClr val="black"/>
                </a:solidFill>
                <a:latin typeface="Arial" charset="0"/>
                <a:ea typeface="ＭＳ Ｐゴシック" charset="-128"/>
              </a:rPr>
              <a:t>Collaborations/Relationships </a:t>
            </a:r>
            <a:r>
              <a:rPr lang="zh-CN" altLang="en-US" sz="2400" dirty="0">
                <a:solidFill>
                  <a:prstClr val="black"/>
                </a:solidFill>
                <a:latin typeface="Arial" charset="0"/>
                <a:ea typeface="ＭＳ Ｐゴシック" charset="-128"/>
              </a:rPr>
              <a:t>关系网络</a:t>
            </a:r>
            <a:endParaRPr lang="en-US" sz="2400" dirty="0">
              <a:solidFill>
                <a:prstClr val="black"/>
              </a:solidFill>
              <a:latin typeface="Arial" charset="0"/>
              <a:ea typeface="ＭＳ Ｐゴシック" charset="-128"/>
            </a:endParaRPr>
          </a:p>
          <a:p>
            <a:pPr marL="342900" indent="-342900" fontAlgn="base">
              <a:spcBef>
                <a:spcPct val="0"/>
              </a:spcBef>
              <a:spcAft>
                <a:spcPct val="0"/>
              </a:spcAft>
              <a:buFont typeface="Arial"/>
              <a:buChar char="•"/>
            </a:pPr>
            <a:r>
              <a:rPr lang="en-US" sz="2400" dirty="0">
                <a:solidFill>
                  <a:prstClr val="black"/>
                </a:solidFill>
                <a:latin typeface="Arial" charset="0"/>
                <a:ea typeface="ＭＳ Ｐゴシック" charset="-128"/>
              </a:rPr>
              <a:t>…</a:t>
            </a:r>
          </a:p>
          <a:p>
            <a:pPr marL="342900" indent="-342900" fontAlgn="base">
              <a:spcBef>
                <a:spcPct val="0"/>
              </a:spcBef>
              <a:spcAft>
                <a:spcPct val="0"/>
              </a:spcAft>
              <a:buFont typeface="Arial"/>
              <a:buChar char="•"/>
            </a:pPr>
            <a:endParaRPr lang="en-US" sz="2400" dirty="0">
              <a:solidFill>
                <a:prstClr val="black"/>
              </a:solidFill>
              <a:latin typeface="Arial" charset="0"/>
              <a:ea typeface="ＭＳ Ｐゴシック" charset="-128"/>
            </a:endParaRPr>
          </a:p>
          <a:p>
            <a:pPr fontAlgn="base">
              <a:spcBef>
                <a:spcPct val="0"/>
              </a:spcBef>
              <a:spcAft>
                <a:spcPct val="0"/>
              </a:spcAft>
            </a:pPr>
            <a:r>
              <a:rPr lang="en-US" sz="2400" dirty="0">
                <a:solidFill>
                  <a:prstClr val="black"/>
                </a:solidFill>
                <a:latin typeface="Arial" charset="0"/>
                <a:ea typeface="ＭＳ Ｐゴシック" charset="-128"/>
              </a:rPr>
              <a:t>Some of </a:t>
            </a:r>
            <a:r>
              <a:rPr lang="en-US" sz="2400" dirty="0">
                <a:solidFill>
                  <a:srgbClr val="FF0000"/>
                </a:solidFill>
                <a:latin typeface="Arial" charset="0"/>
                <a:ea typeface="ＭＳ Ｐゴシック" charset="-128"/>
              </a:rPr>
              <a:t>these graphs can get </a:t>
            </a:r>
          </a:p>
          <a:p>
            <a:pPr fontAlgn="base">
              <a:spcBef>
                <a:spcPct val="0"/>
              </a:spcBef>
              <a:spcAft>
                <a:spcPct val="0"/>
              </a:spcAft>
            </a:pPr>
            <a:r>
              <a:rPr lang="en-US" sz="2400" dirty="0">
                <a:solidFill>
                  <a:srgbClr val="FF0000"/>
                </a:solidFill>
                <a:latin typeface="Arial" charset="0"/>
                <a:ea typeface="ＭＳ Ｐゴシック" charset="-128"/>
              </a:rPr>
              <a:t>quite large </a:t>
            </a:r>
            <a:r>
              <a:rPr lang="zh-CN" altLang="en-US" sz="2400" dirty="0">
                <a:solidFill>
                  <a:srgbClr val="FF0000"/>
                </a:solidFill>
                <a:latin typeface="Arial" charset="0"/>
                <a:ea typeface="ＭＳ Ｐゴシック" charset="-128"/>
              </a:rPr>
              <a:t>（这些图可能会非常大）</a:t>
            </a:r>
            <a:endParaRPr lang="en-US" sz="2400" dirty="0">
              <a:solidFill>
                <a:srgbClr val="FF0000"/>
              </a:solidFill>
              <a:latin typeface="Arial" charset="0"/>
              <a:ea typeface="ＭＳ Ｐゴシック" charset="-128"/>
            </a:endParaRPr>
          </a:p>
          <a:p>
            <a:pPr fontAlgn="base">
              <a:spcBef>
                <a:spcPct val="0"/>
              </a:spcBef>
              <a:spcAft>
                <a:spcPct val="0"/>
              </a:spcAft>
            </a:pPr>
            <a:r>
              <a:rPr lang="en-US" sz="2400" dirty="0">
                <a:solidFill>
                  <a:srgbClr val="FF0000"/>
                </a:solidFill>
                <a:latin typeface="Arial" charset="0"/>
                <a:ea typeface="ＭＳ Ｐゴシック" charset="-128"/>
              </a:rPr>
              <a:t> </a:t>
            </a:r>
            <a:r>
              <a:rPr lang="en-US" sz="2400" dirty="0">
                <a:solidFill>
                  <a:prstClr val="black"/>
                </a:solidFill>
                <a:latin typeface="Arial" charset="0"/>
                <a:ea typeface="ＭＳ Ｐゴシック" charset="-128"/>
              </a:rPr>
              <a:t>(e.g., Facebook</a:t>
            </a:r>
            <a:r>
              <a:rPr lang="en-US" sz="2400" baseline="30000" dirty="0">
                <a:solidFill>
                  <a:prstClr val="black"/>
                </a:solidFill>
                <a:latin typeface="Arial" charset="0"/>
                <a:ea typeface="ＭＳ Ｐゴシック" charset="-128"/>
              </a:rPr>
              <a:t>*</a:t>
            </a:r>
            <a:r>
              <a:rPr lang="en-US" sz="2400" dirty="0">
                <a:solidFill>
                  <a:prstClr val="black"/>
                </a:solidFill>
                <a:latin typeface="Arial" charset="0"/>
                <a:ea typeface="ＭＳ Ｐゴシック" charset="-128"/>
              </a:rPr>
              <a:t> user graph)</a:t>
            </a:r>
          </a:p>
        </p:txBody>
      </p:sp>
      <p:sp>
        <p:nvSpPr>
          <p:cNvPr id="7" name="Title 1"/>
          <p:cNvSpPr txBox="1">
            <a:spLocks/>
          </p:cNvSpPr>
          <p:nvPr/>
        </p:nvSpPr>
        <p:spPr>
          <a:xfrm>
            <a:off x="5076056" y="5843821"/>
            <a:ext cx="4067944" cy="966715"/>
          </a:xfrm>
          <a:prstGeom prst="rect">
            <a:avLst/>
          </a:prstGeom>
          <a:ln>
            <a:solidFill>
              <a:srgbClr val="FF0000"/>
            </a:solidFill>
          </a:ln>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zh-CN" altLang="en-US" sz="2000" b="1" dirty="0">
                <a:solidFill>
                  <a:srgbClr val="FF0000"/>
                </a:solidFill>
              </a:rPr>
              <a:t>社交网络图</a:t>
            </a:r>
            <a:r>
              <a:rPr lang="en-US" altLang="zh-CN" sz="2000" b="1" dirty="0">
                <a:solidFill>
                  <a:srgbClr val="FF0000"/>
                </a:solidFill>
              </a:rPr>
              <a:t>:  </a:t>
            </a:r>
            <a:r>
              <a:rPr lang="zh-CN" altLang="en-US" sz="2000" b="1" dirty="0">
                <a:solidFill>
                  <a:srgbClr val="FF0000"/>
                </a:solidFill>
              </a:rPr>
              <a:t>小世界理论 </a:t>
            </a:r>
            <a:endParaRPr lang="en-US" altLang="zh-CN" sz="2000" b="1" dirty="0">
              <a:solidFill>
                <a:srgbClr val="FF0000"/>
              </a:solidFill>
            </a:endParaRPr>
          </a:p>
          <a:p>
            <a:pPr fontAlgn="auto">
              <a:spcAft>
                <a:spcPts val="0"/>
              </a:spcAft>
            </a:pPr>
            <a:r>
              <a:rPr lang="zh-CN" altLang="en-US" sz="2000" dirty="0"/>
              <a:t>（</a:t>
            </a:r>
            <a:r>
              <a:rPr lang="en-US" altLang="zh-CN" sz="2000" dirty="0"/>
              <a:t>20</a:t>
            </a:r>
            <a:r>
              <a:rPr lang="zh-CN" altLang="en-US" sz="2000" dirty="0"/>
              <a:t>世纪</a:t>
            </a:r>
            <a:r>
              <a:rPr lang="en-US" altLang="zh-CN" sz="2000" dirty="0"/>
              <a:t>60</a:t>
            </a:r>
            <a:r>
              <a:rPr lang="zh-CN" altLang="en-US" sz="2000" dirty="0"/>
              <a:t>年代 心理学家提出来）</a:t>
            </a:r>
            <a:endParaRPr lang="en-US" altLang="zh-CN" sz="2000" dirty="0"/>
          </a:p>
          <a:p>
            <a:pPr fontAlgn="auto">
              <a:spcAft>
                <a:spcPts val="0"/>
              </a:spcAft>
            </a:pPr>
            <a:r>
              <a:rPr lang="zh-CN" altLang="en-US" sz="2000" dirty="0"/>
              <a:t>微软从理论上证明了</a:t>
            </a:r>
            <a:endParaRPr lang="en-US" sz="2000" dirty="0"/>
          </a:p>
        </p:txBody>
      </p:sp>
      <p:sp>
        <p:nvSpPr>
          <p:cNvPr id="9" name="Title 1"/>
          <p:cNvSpPr txBox="1">
            <a:spLocks/>
          </p:cNvSpPr>
          <p:nvPr/>
        </p:nvSpPr>
        <p:spPr>
          <a:xfrm>
            <a:off x="395536" y="5938829"/>
            <a:ext cx="4824536" cy="514507"/>
          </a:xfrm>
          <a:prstGeom prst="rect">
            <a:avLst/>
          </a:prstGeom>
          <a:ln>
            <a:solidFill>
              <a:srgbClr val="FF0000"/>
            </a:solidFill>
          </a:ln>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en-US" altLang="zh-CN" sz="2000" b="1" dirty="0"/>
              <a:t>Graph Data</a:t>
            </a:r>
            <a:r>
              <a:rPr lang="zh-CN" altLang="en-US" sz="2000" b="1" dirty="0"/>
              <a:t>是当前研究的一个重点。</a:t>
            </a:r>
            <a:endParaRPr lang="en-US" sz="2000" b="1" dirty="0"/>
          </a:p>
        </p:txBody>
      </p:sp>
      <p:cxnSp>
        <p:nvCxnSpPr>
          <p:cNvPr id="10" name="曲线连接符 9"/>
          <p:cNvCxnSpPr>
            <a:endCxn id="7" idx="0"/>
          </p:cNvCxnSpPr>
          <p:nvPr/>
        </p:nvCxnSpPr>
        <p:spPr>
          <a:xfrm rot="16200000" flipH="1">
            <a:off x="3589488" y="2323280"/>
            <a:ext cx="3926989" cy="311409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页脚占位符 2"/>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31927506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48264" y="2420888"/>
            <a:ext cx="1944216" cy="1584176"/>
          </a:xfrm>
        </p:spPr>
        <p:txBody>
          <a:bodyPr>
            <a:normAutofit fontScale="90000"/>
          </a:bodyPr>
          <a:lstStyle/>
          <a:p>
            <a:r>
              <a:rPr lang="en-US" dirty="0"/>
              <a:t>2005</a:t>
            </a:r>
            <a:r>
              <a:rPr lang="zh-CN" altLang="en-US" dirty="0"/>
              <a:t>年</a:t>
            </a:r>
            <a:r>
              <a:rPr lang="en-US" altLang="zh-CN" dirty="0"/>
              <a:t>Internet</a:t>
            </a:r>
            <a:r>
              <a:rPr lang="zh-CN" altLang="en-US" dirty="0"/>
              <a:t>的链接图</a:t>
            </a:r>
            <a:endParaRPr 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40" y="1"/>
            <a:ext cx="6858000" cy="6858000"/>
          </a:xfrm>
        </p:spPr>
      </p:pic>
    </p:spTree>
    <p:extLst>
      <p:ext uri="{BB962C8B-B14F-4D97-AF65-F5344CB8AC3E}">
        <p14:creationId xmlns:p14="http://schemas.microsoft.com/office/powerpoint/2010/main" val="31621938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16832" y="-1359549"/>
            <a:ext cx="13321480" cy="13321480"/>
          </a:xfrm>
        </p:spPr>
      </p:pic>
      <p:sp>
        <p:nvSpPr>
          <p:cNvPr id="3" name="页脚占位符 2"/>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25216508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45201" y="332656"/>
            <a:ext cx="6589199" cy="1280890"/>
          </a:xfrm>
        </p:spPr>
        <p:txBody>
          <a:bodyPr>
            <a:normAutofit fontScale="90000"/>
          </a:bodyPr>
          <a:lstStyle/>
          <a:p>
            <a:r>
              <a:rPr lang="zh-CN" altLang="en-US" dirty="0"/>
              <a:t>社交网络的数据价值</a:t>
            </a:r>
            <a:r>
              <a:rPr lang="en-US" altLang="zh-CN" dirty="0"/>
              <a:t>—</a:t>
            </a:r>
            <a:br>
              <a:rPr lang="en-US" altLang="zh-CN" dirty="0"/>
            </a:br>
            <a:r>
              <a:rPr lang="zh-CN" altLang="en-US" b="1" dirty="0"/>
              <a:t>新一代数据挖掘的金矿</a:t>
            </a:r>
            <a:br>
              <a:rPr lang="zh-CN" altLang="en-US" b="1" dirty="0"/>
            </a:br>
            <a:endParaRPr lang="en-US" dirty="0"/>
          </a:p>
        </p:txBody>
      </p:sp>
      <p:sp>
        <p:nvSpPr>
          <p:cNvPr id="3" name="内容占位符 2"/>
          <p:cNvSpPr>
            <a:spLocks noGrp="1"/>
          </p:cNvSpPr>
          <p:nvPr>
            <p:ph idx="1"/>
          </p:nvPr>
        </p:nvSpPr>
        <p:spPr>
          <a:xfrm>
            <a:off x="1117576" y="1905000"/>
            <a:ext cx="7416824" cy="4464496"/>
          </a:xfrm>
        </p:spPr>
        <p:txBody>
          <a:bodyPr>
            <a:normAutofit/>
          </a:bodyPr>
          <a:lstStyle/>
          <a:p>
            <a:pPr marL="0" indent="0">
              <a:buNone/>
            </a:pPr>
            <a:r>
              <a:rPr lang="zh-CN" altLang="en-US" sz="2800" dirty="0"/>
              <a:t>三种社交网络</a:t>
            </a:r>
            <a:endParaRPr lang="en-US" altLang="zh-CN" sz="2800" dirty="0"/>
          </a:p>
          <a:p>
            <a:pPr marL="0" indent="0">
              <a:buNone/>
            </a:pPr>
            <a:r>
              <a:rPr lang="en-US" sz="2400" dirty="0" err="1"/>
              <a:t>Facebook、Twitter、LinkedIn</a:t>
            </a:r>
            <a:r>
              <a:rPr lang="zh-CN" altLang="en-US" sz="2400" dirty="0"/>
              <a:t>分别代表三种不同的社交网络</a:t>
            </a:r>
            <a:endParaRPr lang="en-US" altLang="zh-CN" sz="2400" dirty="0"/>
          </a:p>
          <a:p>
            <a:r>
              <a:rPr lang="en-US" altLang="zh-CN" sz="2400" dirty="0"/>
              <a:t>Facebook</a:t>
            </a:r>
            <a:r>
              <a:rPr lang="zh-CN" altLang="en-US" sz="2400" dirty="0"/>
              <a:t>是</a:t>
            </a:r>
            <a:r>
              <a:rPr lang="zh-CN" altLang="en-US" sz="2400" b="1" u="sng" dirty="0"/>
              <a:t>基于朋友之间强关系的社交网络</a:t>
            </a:r>
            <a:r>
              <a:rPr lang="zh-CN" altLang="en-US" sz="2400" dirty="0"/>
              <a:t>，有助于</a:t>
            </a:r>
            <a:r>
              <a:rPr lang="zh-CN" altLang="en-US" sz="2400" u="sng" dirty="0"/>
              <a:t>朋友之间关系的维系</a:t>
            </a:r>
            <a:r>
              <a:rPr lang="zh-CN" altLang="en-US" sz="2400" dirty="0"/>
              <a:t>和改善</a:t>
            </a:r>
            <a:endParaRPr lang="en-US" altLang="zh-CN" sz="2400" dirty="0"/>
          </a:p>
          <a:p>
            <a:r>
              <a:rPr lang="en-US" altLang="zh-CN" sz="2400" dirty="0"/>
              <a:t>Twitter</a:t>
            </a:r>
            <a:r>
              <a:rPr lang="zh-CN" altLang="en-US" sz="2400" dirty="0"/>
              <a:t>是</a:t>
            </a:r>
            <a:r>
              <a:rPr lang="zh-CN" altLang="en-US" sz="2400" b="1" u="sng" dirty="0"/>
              <a:t>基于单向关注的弱关系的社交网络</a:t>
            </a:r>
            <a:r>
              <a:rPr lang="zh-CN" altLang="en-US" sz="2400" dirty="0"/>
              <a:t>，这样的网络</a:t>
            </a:r>
            <a:r>
              <a:rPr lang="zh-CN" altLang="en-US" sz="2400" u="sng" dirty="0"/>
              <a:t>有利于塑造意见领袖</a:t>
            </a:r>
            <a:r>
              <a:rPr lang="zh-CN" altLang="en-US" sz="2400" dirty="0"/>
              <a:t>和消息的传播</a:t>
            </a:r>
            <a:endParaRPr lang="en-US" altLang="zh-CN" sz="2400" dirty="0"/>
          </a:p>
          <a:p>
            <a:r>
              <a:rPr lang="en-US" altLang="zh-CN" sz="2400" dirty="0"/>
              <a:t>LinkedIn</a:t>
            </a:r>
            <a:r>
              <a:rPr lang="zh-CN" altLang="en-US" sz="2400" dirty="0"/>
              <a:t>是</a:t>
            </a:r>
            <a:r>
              <a:rPr lang="zh-CN" altLang="en-US" sz="2400" b="1" u="sng" dirty="0"/>
              <a:t>面向商务人士的职业社交网络</a:t>
            </a:r>
            <a:r>
              <a:rPr lang="zh-CN" altLang="en-US" sz="2400" dirty="0"/>
              <a:t>，帮助用户</a:t>
            </a:r>
            <a:r>
              <a:rPr lang="zh-CN" altLang="en-US" sz="2400" u="sng" dirty="0"/>
              <a:t>利用社交关系进行商务交流</a:t>
            </a:r>
            <a:r>
              <a:rPr lang="zh-CN" altLang="en-US" sz="2400" dirty="0"/>
              <a:t>以及</a:t>
            </a:r>
            <a:r>
              <a:rPr lang="zh-CN" altLang="en-US" sz="2400" u="sng" dirty="0"/>
              <a:t>求职招聘</a:t>
            </a:r>
            <a:endParaRPr lang="en-US" altLang="zh-CN" sz="2400" dirty="0"/>
          </a:p>
          <a:p>
            <a:pPr marL="0" indent="0">
              <a:buNone/>
            </a:pPr>
            <a:r>
              <a:rPr lang="en-US" sz="2400" dirty="0"/>
              <a:t>    </a:t>
            </a:r>
            <a:r>
              <a:rPr lang="zh-CN" altLang="en-US" sz="2400" dirty="0"/>
              <a:t>（国内好像没有类似于</a:t>
            </a:r>
            <a:r>
              <a:rPr lang="en-US" altLang="zh-CN" sz="2400" dirty="0"/>
              <a:t>LinkedIn</a:t>
            </a:r>
            <a:r>
              <a:rPr lang="zh-CN" altLang="en-US" sz="2400" dirty="0"/>
              <a:t>类的网站</a:t>
            </a:r>
            <a:r>
              <a:rPr lang="en-US" altLang="zh-CN" sz="2400" dirty="0"/>
              <a:t>, Why?</a:t>
            </a:r>
            <a:r>
              <a:rPr lang="zh-CN" altLang="en-US" sz="2400" dirty="0"/>
              <a:t>）</a:t>
            </a:r>
            <a:endParaRPr lang="en-US" sz="2400" dirty="0"/>
          </a:p>
        </p:txBody>
      </p:sp>
      <p:sp>
        <p:nvSpPr>
          <p:cNvPr id="4" name="页脚占位符 3"/>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39637583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70616" y="260648"/>
            <a:ext cx="6589199" cy="1280890"/>
          </a:xfrm>
        </p:spPr>
        <p:txBody>
          <a:bodyPr>
            <a:normAutofit fontScale="90000"/>
          </a:bodyPr>
          <a:lstStyle/>
          <a:p>
            <a:r>
              <a:rPr lang="zh-CN" altLang="en-US" dirty="0"/>
              <a:t>社交网络的数据价值</a:t>
            </a:r>
            <a:r>
              <a:rPr lang="en-US" altLang="zh-CN" dirty="0"/>
              <a:t>—</a:t>
            </a:r>
            <a:br>
              <a:rPr lang="en-US" altLang="zh-CN" dirty="0"/>
            </a:br>
            <a:r>
              <a:rPr lang="zh-CN" altLang="en-US" b="1" dirty="0"/>
              <a:t>新一代数据挖掘的金矿</a:t>
            </a:r>
            <a:br>
              <a:rPr lang="zh-CN" altLang="en-US" b="1" dirty="0"/>
            </a:br>
            <a:endParaRPr lang="en-US" dirty="0"/>
          </a:p>
        </p:txBody>
      </p:sp>
      <p:sp>
        <p:nvSpPr>
          <p:cNvPr id="3" name="内容占位符 2"/>
          <p:cNvSpPr>
            <a:spLocks noGrp="1"/>
          </p:cNvSpPr>
          <p:nvPr>
            <p:ph idx="1"/>
          </p:nvPr>
        </p:nvSpPr>
        <p:spPr>
          <a:xfrm>
            <a:off x="1409750" y="1542704"/>
            <a:ext cx="6950065" cy="4464496"/>
          </a:xfrm>
        </p:spPr>
        <p:txBody>
          <a:bodyPr>
            <a:normAutofit lnSpcReduction="10000"/>
          </a:bodyPr>
          <a:lstStyle/>
          <a:p>
            <a:pPr marL="0" indent="0">
              <a:buNone/>
            </a:pPr>
            <a:r>
              <a:rPr lang="zh-CN" altLang="en-US" sz="2800" dirty="0"/>
              <a:t>社交网络价值的挖掘</a:t>
            </a:r>
            <a:r>
              <a:rPr lang="en-US" altLang="zh-CN" sz="2800" dirty="0"/>
              <a:t>:</a:t>
            </a:r>
          </a:p>
          <a:p>
            <a:r>
              <a:rPr lang="zh-CN" altLang="en-US" sz="2400" b="1" dirty="0"/>
              <a:t>社交圈子的识别 （社交网络的基础研究）</a:t>
            </a:r>
            <a:endParaRPr lang="en-US" altLang="zh-CN" sz="2400" b="1" dirty="0"/>
          </a:p>
          <a:p>
            <a:r>
              <a:rPr lang="zh-CN" altLang="en-US" sz="2400" b="1" dirty="0"/>
              <a:t>影响力的计算 （大</a:t>
            </a:r>
            <a:r>
              <a:rPr lang="en-US" altLang="zh-CN" sz="2400" b="1" dirty="0"/>
              <a:t>V</a:t>
            </a:r>
            <a:r>
              <a:rPr lang="zh-CN" altLang="en-US" sz="2400" b="1" dirty="0"/>
              <a:t>，广告）</a:t>
            </a:r>
            <a:endParaRPr lang="en-US" altLang="zh-CN" sz="2400" b="1" dirty="0"/>
          </a:p>
          <a:p>
            <a:r>
              <a:rPr lang="zh-CN" altLang="en-US" sz="2400" b="1" dirty="0"/>
              <a:t>信息传播的建模 （虚假信息等）</a:t>
            </a:r>
            <a:endParaRPr lang="en-US" altLang="zh-CN" sz="2400" b="1" dirty="0"/>
          </a:p>
          <a:p>
            <a:r>
              <a:rPr lang="zh-CN" altLang="en-US" sz="2400" b="1" dirty="0"/>
              <a:t>虚假用户的识别 </a:t>
            </a:r>
            <a:r>
              <a:rPr lang="en-US" altLang="zh-CN" sz="2400" b="1" dirty="0"/>
              <a:t>(</a:t>
            </a:r>
            <a:r>
              <a:rPr lang="zh-CN" altLang="en-US" sz="2400" b="1" dirty="0"/>
              <a:t>水军</a:t>
            </a:r>
            <a:r>
              <a:rPr lang="en-US" altLang="zh-CN" sz="2400" b="1" dirty="0"/>
              <a:t>)</a:t>
            </a:r>
            <a:endParaRPr lang="en-US" altLang="zh-CN" sz="2400" dirty="0"/>
          </a:p>
          <a:p>
            <a:r>
              <a:rPr lang="zh-CN" altLang="en-US" sz="2400" b="1" dirty="0"/>
              <a:t>用数据预测未来</a:t>
            </a:r>
            <a:endParaRPr lang="en-US" altLang="zh-CN" sz="2400" b="1" dirty="0"/>
          </a:p>
          <a:p>
            <a:pPr marL="0" indent="0">
              <a:buNone/>
            </a:pPr>
            <a:r>
              <a:rPr lang="zh-CN" altLang="en-US" sz="2400" dirty="0"/>
              <a:t>    美国科学家通过监控</a:t>
            </a:r>
            <a:r>
              <a:rPr lang="en-US" altLang="zh-CN" sz="2400" dirty="0"/>
              <a:t>Twitter</a:t>
            </a:r>
            <a:r>
              <a:rPr lang="zh-CN" altLang="en-US" sz="2400" dirty="0"/>
              <a:t>中公众的情绪数据</a:t>
            </a:r>
            <a:endParaRPr lang="en-US" altLang="zh-CN" sz="2400" dirty="0"/>
          </a:p>
          <a:p>
            <a:pPr marL="0" indent="0">
              <a:buNone/>
            </a:pPr>
            <a:r>
              <a:rPr lang="zh-CN" altLang="en-US" sz="2400" dirty="0"/>
              <a:t>    英国的科学家根据</a:t>
            </a:r>
            <a:r>
              <a:rPr lang="en-US" altLang="zh-CN" sz="2400" dirty="0"/>
              <a:t>Twitter</a:t>
            </a:r>
            <a:r>
              <a:rPr lang="zh-CN" altLang="en-US" sz="2400" dirty="0"/>
              <a:t>的数据来跟踪流感的爆发</a:t>
            </a:r>
            <a:endParaRPr lang="en-US" altLang="zh-CN" sz="2400" dirty="0"/>
          </a:p>
          <a:p>
            <a:pPr marL="0" indent="0">
              <a:buNone/>
            </a:pPr>
            <a:r>
              <a:rPr lang="zh-CN" altLang="en-US" sz="2400" dirty="0"/>
              <a:t>    对电影票房、美国大选的趋势和结果进行预测</a:t>
            </a:r>
            <a:endParaRPr lang="en-US" altLang="zh-CN" sz="2400" dirty="0"/>
          </a:p>
        </p:txBody>
      </p:sp>
      <p:sp>
        <p:nvSpPr>
          <p:cNvPr id="4" name="页脚占位符 3"/>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23894441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730" y="25515"/>
            <a:ext cx="8229600" cy="563562"/>
          </a:xfrm>
        </p:spPr>
        <p:txBody>
          <a:bodyPr>
            <a:normAutofit fontScale="90000"/>
          </a:bodyPr>
          <a:lstStyle/>
          <a:p>
            <a:r>
              <a:rPr lang="en-US" dirty="0"/>
              <a:t>What can you do with the data?</a:t>
            </a:r>
          </a:p>
        </p:txBody>
      </p:sp>
      <p:pic>
        <p:nvPicPr>
          <p:cNvPr id="1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990600"/>
            <a:ext cx="2564248" cy="1752600"/>
          </a:xfrm>
          <a:prstGeom prst="rect">
            <a:avLst/>
          </a:prstGeom>
          <a:noFill/>
          <a:ln w="9525">
            <a:noFill/>
            <a:miter lim="800000"/>
            <a:headEnd/>
            <a:tailEnd/>
          </a:ln>
        </p:spPr>
      </p:pic>
      <p:grpSp>
        <p:nvGrpSpPr>
          <p:cNvPr id="3" name="Group 25"/>
          <p:cNvGrpSpPr>
            <a:grpSpLocks/>
          </p:cNvGrpSpPr>
          <p:nvPr/>
        </p:nvGrpSpPr>
        <p:grpSpPr bwMode="auto">
          <a:xfrm>
            <a:off x="2743200" y="838200"/>
            <a:ext cx="2096611" cy="1840575"/>
            <a:chOff x="5507644" y="120295"/>
            <a:chExt cx="2819399" cy="2958212"/>
          </a:xfrm>
        </p:grpSpPr>
        <p:pic>
          <p:nvPicPr>
            <p:cNvPr id="12" name="Picture 10" descr="intensity.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507644" y="487706"/>
              <a:ext cx="2819399" cy="2590801"/>
            </a:xfrm>
            <a:prstGeom prst="rect">
              <a:avLst/>
            </a:prstGeom>
            <a:noFill/>
            <a:ln w="34925">
              <a:solidFill>
                <a:schemeClr val="tx1"/>
              </a:solidFill>
              <a:round/>
              <a:headEnd/>
              <a:tailEnd/>
            </a:ln>
          </p:spPr>
        </p:pic>
        <p:sp>
          <p:nvSpPr>
            <p:cNvPr id="13" name="TextBox 11"/>
            <p:cNvSpPr txBox="1">
              <a:spLocks noChangeArrowheads="1"/>
            </p:cNvSpPr>
            <p:nvPr/>
          </p:nvSpPr>
          <p:spPr bwMode="auto">
            <a:xfrm>
              <a:off x="6122460" y="120295"/>
              <a:ext cx="1828799" cy="494666"/>
            </a:xfrm>
            <a:prstGeom prst="rect">
              <a:avLst/>
            </a:prstGeom>
            <a:noFill/>
            <a:ln w="9525">
              <a:noFill/>
              <a:miter lim="800000"/>
              <a:headEnd/>
              <a:tailEnd/>
            </a:ln>
          </p:spPr>
          <p:txBody>
            <a:bodyPr>
              <a:spAutoFit/>
            </a:bodyPr>
            <a:lstStyle/>
            <a:p>
              <a:pPr fontAlgn="base">
                <a:spcBef>
                  <a:spcPct val="0"/>
                </a:spcBef>
                <a:spcAft>
                  <a:spcPct val="0"/>
                </a:spcAft>
              </a:pPr>
              <a:endParaRPr lang="en-US" sz="1400" dirty="0">
                <a:solidFill>
                  <a:prstClr val="black"/>
                </a:solidFill>
                <a:latin typeface="Arial" charset="0"/>
                <a:ea typeface="ＭＳ Ｐゴシック" charset="-128"/>
              </a:endParaRPr>
            </a:p>
          </p:txBody>
        </p:sp>
      </p:grpSp>
      <p:pic>
        <p:nvPicPr>
          <p:cNvPr id="14" name="Picture 2" descr="http://unterbahn.com/wp-content/uploads/2009/11/nasa-iphone-sensor-20091113-314.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6400" y="1066800"/>
            <a:ext cx="1025434" cy="1632857"/>
          </a:xfrm>
          <a:prstGeom prst="rect">
            <a:avLst/>
          </a:prstGeom>
          <a:noFill/>
        </p:spPr>
      </p:pic>
      <p:pic>
        <p:nvPicPr>
          <p:cNvPr id="15" name="Picture 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95126" y="1045030"/>
            <a:ext cx="2050209" cy="1534886"/>
          </a:xfrm>
          <a:prstGeom prst="rect">
            <a:avLst/>
          </a:prstGeom>
          <a:noFill/>
          <a:ln w="50800">
            <a:solidFill>
              <a:srgbClr val="FF0000"/>
            </a:solidFill>
            <a:miter lim="800000"/>
            <a:headEnd/>
            <a:tailEnd/>
          </a:ln>
        </p:spPr>
      </p:pic>
      <p:sp>
        <p:nvSpPr>
          <p:cNvPr id="18" name="TextBox 17"/>
          <p:cNvSpPr txBox="1"/>
          <p:nvPr/>
        </p:nvSpPr>
        <p:spPr>
          <a:xfrm>
            <a:off x="0" y="2838450"/>
            <a:ext cx="9565439" cy="1015663"/>
          </a:xfrm>
          <a:prstGeom prst="rect">
            <a:avLst/>
          </a:prstGeom>
          <a:noFill/>
        </p:spPr>
        <p:txBody>
          <a:bodyPr wrap="none" rtlCol="0">
            <a:spAutoFit/>
          </a:bodyPr>
          <a:lstStyle/>
          <a:p>
            <a:pPr fontAlgn="base">
              <a:spcBef>
                <a:spcPct val="0"/>
              </a:spcBef>
              <a:spcAft>
                <a:spcPct val="0"/>
              </a:spcAft>
            </a:pPr>
            <a:r>
              <a:rPr lang="en-US" sz="2000" dirty="0">
                <a:solidFill>
                  <a:prstClr val="black"/>
                </a:solidFill>
                <a:latin typeface="Arial" charset="0"/>
                <a:ea typeface="ＭＳ Ｐゴシック" charset="-128"/>
              </a:rPr>
              <a:t>Crowdsourcing +  physical modeling     +   sensing    +   data assimilation</a:t>
            </a:r>
            <a:r>
              <a:rPr lang="zh-CN" altLang="en-US" sz="2000" dirty="0">
                <a:solidFill>
                  <a:prstClr val="black"/>
                </a:solidFill>
                <a:latin typeface="Arial" charset="0"/>
                <a:ea typeface="ＭＳ Ｐゴシック" charset="-128"/>
              </a:rPr>
              <a:t>（消化）</a:t>
            </a:r>
            <a:endParaRPr lang="en-US" sz="2000" dirty="0">
              <a:solidFill>
                <a:prstClr val="black"/>
              </a:solidFill>
              <a:latin typeface="Arial" charset="0"/>
              <a:ea typeface="ＭＳ Ｐゴシック" charset="-128"/>
            </a:endParaRPr>
          </a:p>
          <a:p>
            <a:pPr fontAlgn="base">
              <a:spcBef>
                <a:spcPct val="0"/>
              </a:spcBef>
              <a:spcAft>
                <a:spcPct val="0"/>
              </a:spcAft>
            </a:pPr>
            <a:r>
              <a:rPr lang="en-US" sz="2000" dirty="0">
                <a:solidFill>
                  <a:prstClr val="black"/>
                </a:solidFill>
                <a:latin typeface="Arial" charset="0"/>
                <a:ea typeface="ＭＳ Ｐゴシック" charset="-128"/>
              </a:rPr>
              <a:t> </a:t>
            </a:r>
          </a:p>
          <a:p>
            <a:pPr algn="ctr" fontAlgn="base">
              <a:spcBef>
                <a:spcPct val="0"/>
              </a:spcBef>
              <a:spcAft>
                <a:spcPct val="0"/>
              </a:spcAft>
            </a:pPr>
            <a:r>
              <a:rPr lang="en-US" sz="2000" dirty="0">
                <a:solidFill>
                  <a:prstClr val="black"/>
                </a:solidFill>
                <a:latin typeface="Arial" charset="0"/>
                <a:ea typeface="ＭＳ Ｐゴシック" charset="-128"/>
              </a:rPr>
              <a:t>to produce:</a:t>
            </a:r>
          </a:p>
        </p:txBody>
      </p:sp>
      <p:grpSp>
        <p:nvGrpSpPr>
          <p:cNvPr id="5" name="Group 18"/>
          <p:cNvGrpSpPr/>
          <p:nvPr/>
        </p:nvGrpSpPr>
        <p:grpSpPr>
          <a:xfrm>
            <a:off x="79602" y="3581400"/>
            <a:ext cx="8890225" cy="2659566"/>
            <a:chOff x="79602" y="3581400"/>
            <a:chExt cx="8890225" cy="2659566"/>
          </a:xfrm>
        </p:grpSpPr>
        <p:pic>
          <p:nvPicPr>
            <p:cNvPr id="9" name="Picture 4"/>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47800" y="3581400"/>
              <a:ext cx="4114800" cy="265956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6" name="Picture 2" descr="C:\arcgis\seto\SFNoise\Aug182006\New Folder\Untitled6.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682343" y="3819147"/>
              <a:ext cx="3287484" cy="2193651"/>
            </a:xfrm>
            <a:prstGeom prst="rect">
              <a:avLst/>
            </a:prstGeom>
            <a:noFill/>
            <a:ln w="9525">
              <a:noFill/>
              <a:miter lim="800000"/>
              <a:headEnd/>
              <a:tailEnd/>
            </a:ln>
          </p:spPr>
        </p:pic>
        <p:pic>
          <p:nvPicPr>
            <p:cNvPr id="50178" name="Picture 2"/>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9602" y="3907971"/>
              <a:ext cx="1146617" cy="2125436"/>
            </a:xfrm>
            <a:prstGeom prst="rect">
              <a:avLst/>
            </a:prstGeom>
            <a:noFill/>
            <a:ln w="9525">
              <a:noFill/>
              <a:miter lim="800000"/>
              <a:headEnd/>
              <a:tailEnd/>
            </a:ln>
          </p:spPr>
        </p:pic>
      </p:grpSp>
      <p:sp>
        <p:nvSpPr>
          <p:cNvPr id="17" name="TextBox 16"/>
          <p:cNvSpPr txBox="1"/>
          <p:nvPr/>
        </p:nvSpPr>
        <p:spPr>
          <a:xfrm>
            <a:off x="990600" y="6172200"/>
            <a:ext cx="3348994" cy="461665"/>
          </a:xfrm>
          <a:prstGeom prst="rect">
            <a:avLst/>
          </a:prstGeom>
          <a:noFill/>
        </p:spPr>
        <p:txBody>
          <a:bodyPr wrap="none" rtlCol="0">
            <a:spAutoFit/>
          </a:bodyPr>
          <a:lstStyle/>
          <a:p>
            <a:pPr fontAlgn="base">
              <a:spcBef>
                <a:spcPct val="0"/>
              </a:spcBef>
              <a:spcAft>
                <a:spcPct val="0"/>
              </a:spcAft>
            </a:pPr>
            <a:r>
              <a:rPr lang="en-US" sz="2400" dirty="0">
                <a:solidFill>
                  <a:prstClr val="black"/>
                </a:solidFill>
                <a:latin typeface="Arial" charset="0"/>
                <a:ea typeface="ＭＳ Ｐゴシック" charset="-128"/>
              </a:rPr>
              <a:t>From Alex </a:t>
            </a:r>
            <a:r>
              <a:rPr lang="en-US" sz="2400" dirty="0" err="1">
                <a:solidFill>
                  <a:prstClr val="black"/>
                </a:solidFill>
                <a:latin typeface="Arial" charset="0"/>
                <a:ea typeface="ＭＳ Ｐゴシック" charset="-128"/>
              </a:rPr>
              <a:t>Bayen</a:t>
            </a:r>
            <a:r>
              <a:rPr lang="en-US" sz="2400" dirty="0">
                <a:solidFill>
                  <a:prstClr val="black"/>
                </a:solidFill>
                <a:latin typeface="Arial" charset="0"/>
                <a:ea typeface="ＭＳ Ｐゴシック" charset="-128"/>
              </a:rPr>
              <a:t>, UCB</a:t>
            </a:r>
          </a:p>
        </p:txBody>
      </p:sp>
      <p:pic>
        <p:nvPicPr>
          <p:cNvPr id="6" name="图片 5"/>
          <p:cNvPicPr>
            <a:picLocks noChangeAspect="1"/>
          </p:cNvPicPr>
          <p:nvPr/>
        </p:nvPicPr>
        <p:blipFill>
          <a:blip r:embed="rId10"/>
          <a:stretch>
            <a:fillRect/>
          </a:stretch>
        </p:blipFill>
        <p:spPr>
          <a:xfrm>
            <a:off x="571" y="428"/>
            <a:ext cx="9142857" cy="6857143"/>
          </a:xfrm>
          <a:prstGeom prst="rect">
            <a:avLst/>
          </a:prstGeom>
        </p:spPr>
      </p:pic>
      <p:sp>
        <p:nvSpPr>
          <p:cNvPr id="19" name="文本框 18"/>
          <p:cNvSpPr txBox="1"/>
          <p:nvPr/>
        </p:nvSpPr>
        <p:spPr>
          <a:xfrm>
            <a:off x="5769834" y="114786"/>
            <a:ext cx="2334762" cy="461665"/>
          </a:xfrm>
          <a:prstGeom prst="rect">
            <a:avLst/>
          </a:prstGeom>
          <a:noFill/>
          <a:ln>
            <a:solidFill>
              <a:srgbClr val="FF0000"/>
            </a:solidFill>
          </a:ln>
        </p:spPr>
        <p:txBody>
          <a:bodyPr wrap="square" rtlCol="0">
            <a:spAutoFit/>
          </a:bodyPr>
          <a:lstStyle/>
          <a:p>
            <a:r>
              <a:rPr lang="zh-CN" altLang="en-US" sz="2400" dirty="0"/>
              <a:t>数据是新的</a:t>
            </a:r>
            <a:r>
              <a:rPr lang="zh-CN" altLang="en-US" sz="2400" b="1" dirty="0">
                <a:solidFill>
                  <a:srgbClr val="FF0000"/>
                </a:solidFill>
              </a:rPr>
              <a:t>石油</a:t>
            </a:r>
            <a:endParaRPr lang="en-US" sz="2400" b="1" dirty="0">
              <a:solidFill>
                <a:srgbClr val="FF0000"/>
              </a:solidFill>
            </a:endParaRPr>
          </a:p>
        </p:txBody>
      </p:sp>
      <p:sp>
        <p:nvSpPr>
          <p:cNvPr id="20" name="标题 1"/>
          <p:cNvSpPr txBox="1">
            <a:spLocks/>
          </p:cNvSpPr>
          <p:nvPr/>
        </p:nvSpPr>
        <p:spPr>
          <a:xfrm>
            <a:off x="1331031" y="5060145"/>
            <a:ext cx="6589199" cy="6951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zh-CN" altLang="en-US" dirty="0">
                <a:solidFill>
                  <a:srgbClr val="FF0000"/>
                </a:solidFill>
              </a:rPr>
              <a:t>我们已经进入到“数据”的时代</a:t>
            </a:r>
            <a:endParaRPr lang="en-US" dirty="0">
              <a:solidFill>
                <a:srgbClr val="FF0000"/>
              </a:solidFill>
            </a:endParaRPr>
          </a:p>
        </p:txBody>
      </p:sp>
      <p:sp>
        <p:nvSpPr>
          <p:cNvPr id="7" name="页脚占位符 6"/>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20883312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5619" y="2636912"/>
            <a:ext cx="7045918" cy="3966851"/>
          </a:xfrm>
        </p:spPr>
      </p:pic>
      <p:sp>
        <p:nvSpPr>
          <p:cNvPr id="4" name="页脚占位符 3"/>
          <p:cNvSpPr>
            <a:spLocks noGrp="1"/>
          </p:cNvSpPr>
          <p:nvPr>
            <p:ph type="ftr" sz="quarter" idx="11"/>
          </p:nvPr>
        </p:nvSpPr>
        <p:spPr/>
        <p:txBody>
          <a:bodyPr/>
          <a:lstStyle/>
          <a:p>
            <a:pPr>
              <a:defRPr/>
            </a:pPr>
            <a:endParaRPr lang="en-US" altLang="zh-CN"/>
          </a:p>
        </p:txBody>
      </p:sp>
      <p:pic>
        <p:nvPicPr>
          <p:cNvPr id="6" name="图片 5"/>
          <p:cNvPicPr>
            <a:picLocks noChangeAspect="1"/>
          </p:cNvPicPr>
          <p:nvPr/>
        </p:nvPicPr>
        <p:blipFill>
          <a:blip r:embed="rId3"/>
          <a:stretch>
            <a:fillRect/>
          </a:stretch>
        </p:blipFill>
        <p:spPr>
          <a:xfrm>
            <a:off x="1691679" y="460304"/>
            <a:ext cx="6591985" cy="1608502"/>
          </a:xfrm>
          <a:prstGeom prst="rect">
            <a:avLst/>
          </a:prstGeom>
        </p:spPr>
      </p:pic>
      <p:sp>
        <p:nvSpPr>
          <p:cNvPr id="3" name="文本框 2"/>
          <p:cNvSpPr txBox="1"/>
          <p:nvPr/>
        </p:nvSpPr>
        <p:spPr>
          <a:xfrm>
            <a:off x="2285444" y="2122026"/>
            <a:ext cx="5466267" cy="461665"/>
          </a:xfrm>
          <a:prstGeom prst="rect">
            <a:avLst/>
          </a:prstGeom>
          <a:noFill/>
          <a:ln>
            <a:solidFill>
              <a:srgbClr val="FF0000"/>
            </a:solidFill>
          </a:ln>
        </p:spPr>
        <p:txBody>
          <a:bodyPr wrap="square" rtlCol="0">
            <a:spAutoFit/>
          </a:bodyPr>
          <a:lstStyle/>
          <a:p>
            <a:r>
              <a:rPr lang="en-US" altLang="zh-CN" sz="2400" dirty="0">
                <a:solidFill>
                  <a:srgbClr val="FF0000"/>
                </a:solidFill>
              </a:rPr>
              <a:t>Discussion</a:t>
            </a:r>
            <a:r>
              <a:rPr lang="zh-CN" altLang="en-US" sz="2400" dirty="0">
                <a:solidFill>
                  <a:srgbClr val="FF0000"/>
                </a:solidFill>
              </a:rPr>
              <a:t>：你觉得为何有这样的论断？</a:t>
            </a:r>
          </a:p>
        </p:txBody>
      </p:sp>
    </p:spTree>
    <p:extLst>
      <p:ext uri="{BB962C8B-B14F-4D97-AF65-F5344CB8AC3E}">
        <p14:creationId xmlns:p14="http://schemas.microsoft.com/office/powerpoint/2010/main" val="414003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大数据的挑战</a:t>
            </a:r>
            <a:r>
              <a:rPr lang="en-US" altLang="zh-CN" dirty="0"/>
              <a:t>-3V</a:t>
            </a:r>
            <a:r>
              <a:rPr lang="zh-CN" altLang="en-US" dirty="0"/>
              <a:t>特征</a:t>
            </a:r>
            <a:r>
              <a:rPr lang="en-US" altLang="zh-CN" dirty="0"/>
              <a:t>-from Huawei</a:t>
            </a:r>
            <a:endParaRPr lang="en-US" dirty="0"/>
          </a:p>
        </p:txBody>
      </p:sp>
      <p:sp>
        <p:nvSpPr>
          <p:cNvPr id="3" name="内容占位符 2"/>
          <p:cNvSpPr>
            <a:spLocks noGrp="1"/>
          </p:cNvSpPr>
          <p:nvPr>
            <p:ph idx="1"/>
          </p:nvPr>
        </p:nvSpPr>
        <p:spPr/>
        <p:txBody>
          <a:bodyPr/>
          <a:lstStyle/>
          <a:p>
            <a:endParaRPr lang="en-US"/>
          </a:p>
        </p:txBody>
      </p:sp>
      <p:sp>
        <p:nvSpPr>
          <p:cNvPr id="4" name="文本占位符 3"/>
          <p:cNvSpPr>
            <a:spLocks noGrp="1"/>
          </p:cNvSpPr>
          <p:nvPr>
            <p:ph type="body" sz="quarter" idx="13"/>
          </p:nvPr>
        </p:nvSpPr>
        <p:spPr/>
        <p:txBody>
          <a:bodyPr>
            <a:normAutofit lnSpcReduction="10000"/>
          </a:bodyPr>
          <a:lstStyle/>
          <a:p>
            <a:endParaRPr lang="en-US"/>
          </a:p>
        </p:txBody>
      </p:sp>
      <p:sp>
        <p:nvSpPr>
          <p:cNvPr id="5" name="文本占位符 4"/>
          <p:cNvSpPr>
            <a:spLocks noGrp="1"/>
          </p:cNvSpPr>
          <p:nvPr>
            <p:ph type="body" sz="quarter" idx="14"/>
          </p:nvPr>
        </p:nvSpPr>
        <p:spPr/>
        <p:txBody>
          <a:bodyPr>
            <a:normAutofit fontScale="85000" lnSpcReduction="20000"/>
          </a:bodyPr>
          <a:lstStyle/>
          <a:p>
            <a:endParaRPr lang="en-US"/>
          </a:p>
        </p:txBody>
      </p:sp>
      <p:sp>
        <p:nvSpPr>
          <p:cNvPr id="6" name="文本占位符 5"/>
          <p:cNvSpPr>
            <a:spLocks noGrp="1"/>
          </p:cNvSpPr>
          <p:nvPr>
            <p:ph type="body" sz="quarter" idx="15"/>
          </p:nvPr>
        </p:nvSpPr>
        <p:spPr/>
        <p:txBody>
          <a:bodyPr>
            <a:normAutofit fontScale="70000" lnSpcReduction="20000"/>
          </a:bodyPr>
          <a:lstStyle/>
          <a:p>
            <a:endParaRPr lang="en-US"/>
          </a:p>
        </p:txBody>
      </p:sp>
      <p:pic>
        <p:nvPicPr>
          <p:cNvPr id="7" name="图片 6"/>
          <p:cNvPicPr>
            <a:picLocks noChangeAspect="1"/>
          </p:cNvPicPr>
          <p:nvPr/>
        </p:nvPicPr>
        <p:blipFill>
          <a:blip r:embed="rId3"/>
          <a:stretch>
            <a:fillRect/>
          </a:stretch>
        </p:blipFill>
        <p:spPr>
          <a:xfrm>
            <a:off x="609600" y="1217870"/>
            <a:ext cx="7952381" cy="4752381"/>
          </a:xfrm>
          <a:prstGeom prst="rect">
            <a:avLst/>
          </a:prstGeom>
        </p:spPr>
      </p:pic>
      <p:sp>
        <p:nvSpPr>
          <p:cNvPr id="8" name="椭圆 7"/>
          <p:cNvSpPr/>
          <p:nvPr/>
        </p:nvSpPr>
        <p:spPr>
          <a:xfrm>
            <a:off x="3312368" y="1454558"/>
            <a:ext cx="3275856" cy="822314"/>
          </a:xfrm>
          <a:prstGeom prst="ellipse">
            <a:avLst/>
          </a:prstGeom>
          <a:noFill/>
          <a:ln>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395877" y="5350802"/>
            <a:ext cx="3275856" cy="822314"/>
          </a:xfrm>
          <a:prstGeom prst="ellipse">
            <a:avLst/>
          </a:prstGeom>
          <a:noFill/>
          <a:ln>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728275" y="5232479"/>
            <a:ext cx="3275856" cy="822314"/>
          </a:xfrm>
          <a:prstGeom prst="ellipse">
            <a:avLst/>
          </a:prstGeom>
          <a:noFill/>
          <a:ln>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2" name="文本框 11"/>
          <p:cNvSpPr txBox="1"/>
          <p:nvPr/>
        </p:nvSpPr>
        <p:spPr>
          <a:xfrm>
            <a:off x="5855677" y="2768081"/>
            <a:ext cx="2553482" cy="584775"/>
          </a:xfrm>
          <a:prstGeom prst="rect">
            <a:avLst/>
          </a:prstGeom>
          <a:noFill/>
          <a:ln>
            <a:solidFill>
              <a:srgbClr val="FFFF00"/>
            </a:solidFill>
          </a:ln>
        </p:spPr>
        <p:txBody>
          <a:bodyPr wrap="square" rtlCol="0">
            <a:spAutoFit/>
          </a:bodyPr>
          <a:lstStyle/>
          <a:p>
            <a:r>
              <a:rPr lang="en-US" altLang="zh-CN" sz="3200" dirty="0">
                <a:solidFill>
                  <a:srgbClr val="FFFF66"/>
                </a:solidFill>
              </a:rPr>
              <a:t>Q:</a:t>
            </a:r>
            <a:r>
              <a:rPr lang="zh-CN" altLang="en-US" sz="3200" dirty="0">
                <a:solidFill>
                  <a:srgbClr val="FFFF66"/>
                </a:solidFill>
              </a:rPr>
              <a:t>举个例子？</a:t>
            </a:r>
          </a:p>
        </p:txBody>
      </p:sp>
    </p:spTree>
    <p:extLst>
      <p:ext uri="{BB962C8B-B14F-4D97-AF65-F5344CB8AC3E}">
        <p14:creationId xmlns:p14="http://schemas.microsoft.com/office/powerpoint/2010/main" val="350235972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8178" y="5311427"/>
            <a:ext cx="8048444" cy="656460"/>
          </a:xfrm>
          <a:ln>
            <a:solidFill>
              <a:srgbClr val="FF0000"/>
            </a:solidFill>
          </a:ln>
        </p:spPr>
        <p:txBody>
          <a:bodyPr>
            <a:noAutofit/>
          </a:bodyPr>
          <a:lstStyle/>
          <a:p>
            <a:r>
              <a:rPr lang="zh-CN" altLang="en-US" sz="2400" b="1" dirty="0"/>
              <a:t>课程总价值</a:t>
            </a:r>
            <a:r>
              <a:rPr lang="zh-CN" altLang="en-US" sz="2400" dirty="0"/>
              <a:t>：</a:t>
            </a:r>
            <a:r>
              <a:rPr lang="en-US" altLang="zh-CN" sz="2400" dirty="0"/>
              <a:t>17834×999$ = 17,816,166(</a:t>
            </a:r>
            <a:r>
              <a:rPr lang="zh-CN" altLang="en-US" sz="2400" b="1" dirty="0">
                <a:solidFill>
                  <a:srgbClr val="FF0000"/>
                </a:solidFill>
              </a:rPr>
              <a:t>接近</a:t>
            </a:r>
            <a:r>
              <a:rPr lang="en-US" altLang="zh-CN" sz="2400" b="1" dirty="0">
                <a:solidFill>
                  <a:srgbClr val="FF0000"/>
                </a:solidFill>
              </a:rPr>
              <a:t>2000</a:t>
            </a:r>
            <a:r>
              <a:rPr lang="zh-CN" altLang="en-US" sz="2400" b="1" dirty="0">
                <a:solidFill>
                  <a:srgbClr val="FF0000"/>
                </a:solidFill>
              </a:rPr>
              <a:t>万美元</a:t>
            </a:r>
            <a:r>
              <a:rPr lang="en-US" altLang="zh-CN" sz="2400" dirty="0"/>
              <a:t>)</a:t>
            </a:r>
            <a:endParaRPr lang="en-US" sz="2400" dirty="0"/>
          </a:p>
        </p:txBody>
      </p:sp>
      <p:pic>
        <p:nvPicPr>
          <p:cNvPr id="4" name="图片 3"/>
          <p:cNvPicPr>
            <a:picLocks noChangeAspect="1"/>
          </p:cNvPicPr>
          <p:nvPr/>
        </p:nvPicPr>
        <p:blipFill>
          <a:blip r:embed="rId2"/>
          <a:stretch>
            <a:fillRect/>
          </a:stretch>
        </p:blipFill>
        <p:spPr>
          <a:xfrm>
            <a:off x="2057400" y="1371601"/>
            <a:ext cx="5350000" cy="3178571"/>
          </a:xfrm>
          <a:prstGeom prst="rect">
            <a:avLst/>
          </a:prstGeom>
        </p:spPr>
      </p:pic>
      <p:sp>
        <p:nvSpPr>
          <p:cNvPr id="3" name="页脚占位符 2"/>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3117904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4" name="文本占位符 3"/>
          <p:cNvSpPr>
            <a:spLocks noGrp="1"/>
          </p:cNvSpPr>
          <p:nvPr>
            <p:ph type="body" sz="quarter" idx="13"/>
          </p:nvPr>
        </p:nvSpPr>
        <p:spPr/>
        <p:txBody>
          <a:bodyPr>
            <a:normAutofit lnSpcReduction="10000"/>
          </a:bodyPr>
          <a:lstStyle/>
          <a:p>
            <a:endParaRPr lang="en-US"/>
          </a:p>
        </p:txBody>
      </p:sp>
      <p:sp>
        <p:nvSpPr>
          <p:cNvPr id="5" name="文本占位符 4"/>
          <p:cNvSpPr>
            <a:spLocks noGrp="1"/>
          </p:cNvSpPr>
          <p:nvPr>
            <p:ph type="body" sz="quarter" idx="14"/>
          </p:nvPr>
        </p:nvSpPr>
        <p:spPr/>
        <p:txBody>
          <a:bodyPr>
            <a:normAutofit fontScale="85000" lnSpcReduction="20000"/>
          </a:bodyPr>
          <a:lstStyle/>
          <a:p>
            <a:endParaRPr lang="en-US"/>
          </a:p>
        </p:txBody>
      </p:sp>
      <p:sp>
        <p:nvSpPr>
          <p:cNvPr id="6" name="文本占位符 5"/>
          <p:cNvSpPr>
            <a:spLocks noGrp="1"/>
          </p:cNvSpPr>
          <p:nvPr>
            <p:ph type="body" sz="quarter" idx="15"/>
          </p:nvPr>
        </p:nvSpPr>
        <p:spPr/>
        <p:txBody>
          <a:bodyPr>
            <a:normAutofit fontScale="70000" lnSpcReduction="20000"/>
          </a:bodyPr>
          <a:lstStyle/>
          <a:p>
            <a:endParaRPr lang="en-US"/>
          </a:p>
        </p:txBody>
      </p:sp>
      <p:pic>
        <p:nvPicPr>
          <p:cNvPr id="7" name="图片 6"/>
          <p:cNvPicPr>
            <a:picLocks noChangeAspect="1"/>
          </p:cNvPicPr>
          <p:nvPr/>
        </p:nvPicPr>
        <p:blipFill>
          <a:blip r:embed="rId2"/>
          <a:stretch>
            <a:fillRect/>
          </a:stretch>
        </p:blipFill>
        <p:spPr>
          <a:xfrm>
            <a:off x="324381" y="1109952"/>
            <a:ext cx="8495238" cy="4638095"/>
          </a:xfrm>
          <a:prstGeom prst="rect">
            <a:avLst/>
          </a:prstGeom>
        </p:spPr>
      </p:pic>
      <p:sp>
        <p:nvSpPr>
          <p:cNvPr id="8" name="椭圆 7"/>
          <p:cNvSpPr/>
          <p:nvPr/>
        </p:nvSpPr>
        <p:spPr>
          <a:xfrm>
            <a:off x="4286248" y="1966988"/>
            <a:ext cx="2301976" cy="1678036"/>
          </a:xfrm>
          <a:prstGeom prst="ellipse">
            <a:avLst/>
          </a:prstGeom>
          <a:noFill/>
          <a:ln>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椭圆 8"/>
          <p:cNvSpPr/>
          <p:nvPr/>
        </p:nvSpPr>
        <p:spPr>
          <a:xfrm>
            <a:off x="2483768" y="3644365"/>
            <a:ext cx="4248472" cy="720739"/>
          </a:xfrm>
          <a:prstGeom prst="ellipse">
            <a:avLst/>
          </a:prstGeom>
          <a:noFill/>
          <a:ln>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p:cNvSpPr>
            <a:spLocks noGrp="1"/>
          </p:cNvSpPr>
          <p:nvPr>
            <p:ph idx="1"/>
          </p:nvPr>
        </p:nvSpPr>
        <p:spPr/>
        <p:txBody>
          <a:bodyPr/>
          <a:lstStyle/>
          <a:p>
            <a:endParaRPr lang="zh-CN" altLang="en-US"/>
          </a:p>
        </p:txBody>
      </p:sp>
      <p:sp>
        <p:nvSpPr>
          <p:cNvPr id="12" name="圆角矩形 11"/>
          <p:cNvSpPr/>
          <p:nvPr/>
        </p:nvSpPr>
        <p:spPr>
          <a:xfrm>
            <a:off x="4644008" y="3107287"/>
            <a:ext cx="1728191" cy="321713"/>
          </a:xfrm>
          <a:prstGeom prst="roundRect">
            <a:avLst>
              <a:gd name="adj" fmla="val 5000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5521529"/>
      </p:ext>
    </p:extLst>
  </p:cSld>
  <p:clrMapOvr>
    <a:masterClrMapping/>
  </p:clrMapOvr>
  <p:transition>
    <p:blinds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a:xfrm>
            <a:off x="459542" y="48277"/>
            <a:ext cx="8540750" cy="536557"/>
          </a:xfrm>
        </p:spPr>
        <p:txBody>
          <a:bodyPr>
            <a:normAutofit fontScale="90000"/>
          </a:bodyPr>
          <a:lstStyle/>
          <a:p>
            <a:r>
              <a:rPr lang="en-US" altLang="zh-CN" dirty="0"/>
              <a:t>1.2.2</a:t>
            </a:r>
            <a:r>
              <a:rPr lang="zh-CN" altLang="en-US" dirty="0"/>
              <a:t> 关于第四范式的故事</a:t>
            </a:r>
          </a:p>
        </p:txBody>
      </p:sp>
      <p:sp>
        <p:nvSpPr>
          <p:cNvPr id="14341" name="文本占位符 4"/>
          <p:cNvSpPr>
            <a:spLocks noGrp="1"/>
          </p:cNvSpPr>
          <p:nvPr>
            <p:ph type="body" sz="quarter" idx="13"/>
          </p:nvPr>
        </p:nvSpPr>
        <p:spPr>
          <a:xfrm>
            <a:off x="4071938" y="0"/>
            <a:ext cx="4284662" cy="260350"/>
          </a:xfrm>
          <a:ln w="9525"/>
        </p:spPr>
        <p:txBody>
          <a:bodyPr>
            <a:normAutofit lnSpcReduction="10000"/>
          </a:bodyPr>
          <a:lstStyle/>
          <a:p>
            <a:r>
              <a:rPr lang="en-US" altLang="zh-CN"/>
              <a:t>1.2</a:t>
            </a:r>
            <a:r>
              <a:rPr lang="zh-CN" altLang="en-US"/>
              <a:t>大数据</a:t>
            </a:r>
          </a:p>
        </p:txBody>
      </p:sp>
      <p:sp>
        <p:nvSpPr>
          <p:cNvPr id="13" name="文本框 12"/>
          <p:cNvSpPr txBox="1"/>
          <p:nvPr/>
        </p:nvSpPr>
        <p:spPr>
          <a:xfrm>
            <a:off x="488706" y="669256"/>
            <a:ext cx="5667470" cy="3693319"/>
          </a:xfrm>
          <a:prstGeom prst="rect">
            <a:avLst/>
          </a:prstGeom>
          <a:noFill/>
          <a:ln>
            <a:solidFill>
              <a:srgbClr val="FF0000"/>
            </a:solidFill>
          </a:ln>
        </p:spPr>
        <p:txBody>
          <a:bodyPr wrap="square" rtlCol="0">
            <a:spAutoFit/>
          </a:bodyPr>
          <a:lstStyle/>
          <a:p>
            <a:pPr marL="285750" indent="-285750">
              <a:buFont typeface="Arial" panose="020B0604020202020204" pitchFamily="34" charset="0"/>
              <a:buChar char="•"/>
            </a:pPr>
            <a:r>
              <a:rPr lang="zh-CN" altLang="en-US" dirty="0"/>
              <a:t>图灵奖得主，关系型数据库的鼻祖</a:t>
            </a:r>
            <a:r>
              <a:rPr lang="zh-CN" altLang="en-US" dirty="0">
                <a:solidFill>
                  <a:srgbClr val="FF0000"/>
                </a:solidFill>
              </a:rPr>
              <a:t>吉姆</a:t>
            </a:r>
            <a:r>
              <a:rPr lang="en-US" altLang="zh-CN" dirty="0">
                <a:solidFill>
                  <a:srgbClr val="FF0000"/>
                </a:solidFill>
              </a:rPr>
              <a:t>·</a:t>
            </a:r>
            <a:r>
              <a:rPr lang="zh-CN" altLang="en-US" dirty="0">
                <a:solidFill>
                  <a:srgbClr val="FF0000"/>
                </a:solidFill>
              </a:rPr>
              <a:t>格雷</a:t>
            </a:r>
            <a:r>
              <a:rPr lang="en-US" altLang="zh-CN" dirty="0">
                <a:solidFill>
                  <a:srgbClr val="FF0000"/>
                </a:solidFill>
              </a:rPr>
              <a:t>(Jim Gray)</a:t>
            </a:r>
            <a:r>
              <a:rPr lang="zh-CN" altLang="en-US" dirty="0"/>
              <a:t>提出。</a:t>
            </a:r>
            <a:endParaRPr lang="en-US" altLang="zh-CN" dirty="0"/>
          </a:p>
          <a:p>
            <a:pPr marL="285750" indent="-285750">
              <a:buFont typeface="Arial" panose="020B0604020202020204" pitchFamily="34" charset="0"/>
              <a:buChar char="•"/>
            </a:pPr>
            <a:r>
              <a:rPr lang="en-US" altLang="zh-CN" dirty="0">
                <a:solidFill>
                  <a:srgbClr val="FF0000"/>
                </a:solidFill>
              </a:rPr>
              <a:t>2007</a:t>
            </a:r>
            <a:r>
              <a:rPr lang="zh-CN" altLang="en-US" dirty="0">
                <a:solidFill>
                  <a:srgbClr val="FF0000"/>
                </a:solidFill>
              </a:rPr>
              <a:t>年</a:t>
            </a:r>
            <a:r>
              <a:rPr lang="en-US" altLang="zh-CN" dirty="0">
                <a:solidFill>
                  <a:srgbClr val="FF0000"/>
                </a:solidFill>
              </a:rPr>
              <a:t>1</a:t>
            </a:r>
            <a:r>
              <a:rPr lang="zh-CN" altLang="en-US" dirty="0">
                <a:solidFill>
                  <a:srgbClr val="FF0000"/>
                </a:solidFill>
              </a:rPr>
              <a:t>月</a:t>
            </a:r>
            <a:r>
              <a:rPr lang="en-US" altLang="zh-CN" dirty="0">
                <a:solidFill>
                  <a:srgbClr val="FF0000"/>
                </a:solidFill>
              </a:rPr>
              <a:t>11</a:t>
            </a:r>
            <a:r>
              <a:rPr lang="zh-CN" altLang="en-US" dirty="0">
                <a:solidFill>
                  <a:srgbClr val="FF0000"/>
                </a:solidFill>
              </a:rPr>
              <a:t>日</a:t>
            </a:r>
            <a:r>
              <a:rPr lang="zh-CN" altLang="en-US" dirty="0"/>
              <a:t>在</a:t>
            </a:r>
            <a:r>
              <a:rPr lang="en-US" altLang="zh-CN" dirty="0">
                <a:solidFill>
                  <a:srgbClr val="FF0000"/>
                </a:solidFill>
              </a:rPr>
              <a:t>Mountain View</a:t>
            </a:r>
            <a:r>
              <a:rPr lang="zh-CN" altLang="en-US" dirty="0">
                <a:solidFill>
                  <a:srgbClr val="FF0000"/>
                </a:solidFill>
              </a:rPr>
              <a:t>，</a:t>
            </a:r>
            <a:r>
              <a:rPr lang="en-US" altLang="zh-CN" dirty="0">
                <a:solidFill>
                  <a:srgbClr val="FF0000"/>
                </a:solidFill>
              </a:rPr>
              <a:t>CA </a:t>
            </a:r>
            <a:r>
              <a:rPr lang="zh-CN" altLang="en-US" dirty="0"/>
              <a:t>的</a:t>
            </a:r>
            <a:r>
              <a:rPr lang="en-US" dirty="0" err="1"/>
              <a:t>NRC-CSTB（National</a:t>
            </a:r>
            <a:r>
              <a:rPr lang="en-US" dirty="0"/>
              <a:t> Research Council-Computer Science and Telecommunications Board）</a:t>
            </a:r>
            <a:r>
              <a:rPr lang="zh-CN" altLang="en-US" dirty="0"/>
              <a:t>大会上的演讲“</a:t>
            </a:r>
            <a:r>
              <a:rPr lang="zh-CN" altLang="en-US" b="1" dirty="0">
                <a:solidFill>
                  <a:srgbClr val="FF0000"/>
                </a:solidFill>
              </a:rPr>
              <a:t>科学方法的革命</a:t>
            </a:r>
            <a:r>
              <a:rPr lang="zh-CN" altLang="en-US" dirty="0"/>
              <a:t>”。</a:t>
            </a:r>
            <a:endParaRPr lang="en-US" altLang="zh-CN" dirty="0"/>
          </a:p>
          <a:p>
            <a:pPr marL="285750" indent="-285750">
              <a:buFont typeface="Arial" panose="020B0604020202020204" pitchFamily="34" charset="0"/>
              <a:buChar char="•"/>
            </a:pPr>
            <a:r>
              <a:rPr lang="zh-CN" altLang="en-US" dirty="0">
                <a:solidFill>
                  <a:srgbClr val="FF0000"/>
                </a:solidFill>
              </a:rPr>
              <a:t>科学研究分为四类范式</a:t>
            </a:r>
            <a:r>
              <a:rPr lang="zh-CN" altLang="en-US" dirty="0"/>
              <a:t>（</a:t>
            </a:r>
            <a:r>
              <a:rPr lang="en-US" altLang="zh-CN" dirty="0"/>
              <a:t>Paradigm</a:t>
            </a:r>
            <a:r>
              <a:rPr lang="zh-CN" altLang="en-US" dirty="0"/>
              <a:t>，</a:t>
            </a:r>
            <a:r>
              <a:rPr lang="zh-CN" altLang="en-US" i="1" u="sng" dirty="0"/>
              <a:t>某种必须遵循的规范或大家都在用的套路</a:t>
            </a:r>
            <a:r>
              <a:rPr lang="zh-CN" altLang="en-US" dirty="0"/>
              <a:t>），依次为</a:t>
            </a:r>
            <a:r>
              <a:rPr lang="zh-CN" altLang="en-US" b="1" i="1" dirty="0"/>
              <a:t>实验归纳</a:t>
            </a:r>
            <a:r>
              <a:rPr lang="zh-CN" altLang="en-US" b="1" dirty="0"/>
              <a:t>，</a:t>
            </a:r>
            <a:r>
              <a:rPr lang="zh-CN" altLang="en-US" b="1" i="1" dirty="0"/>
              <a:t>模型推演</a:t>
            </a:r>
            <a:r>
              <a:rPr lang="zh-CN" altLang="en-US" b="1" dirty="0"/>
              <a:t>，</a:t>
            </a:r>
            <a:r>
              <a:rPr lang="zh-CN" altLang="en-US" b="1" i="1" dirty="0"/>
              <a:t>仿真模拟</a:t>
            </a:r>
            <a:r>
              <a:rPr lang="zh-CN" altLang="en-US" b="1" dirty="0"/>
              <a:t>和</a:t>
            </a:r>
            <a:r>
              <a:rPr lang="zh-CN" altLang="en-US" b="1" i="1" dirty="0"/>
              <a:t>数据密集型 </a:t>
            </a:r>
            <a:r>
              <a:rPr lang="zh-CN" altLang="en-US" b="1" dirty="0"/>
              <a:t>科学发现</a:t>
            </a:r>
            <a:r>
              <a:rPr lang="zh-CN" altLang="en-US" dirty="0"/>
              <a:t>（</a:t>
            </a:r>
            <a:r>
              <a:rPr lang="en-US" altLang="zh-CN" dirty="0"/>
              <a:t>Data-Intensive Scientific Discovery</a:t>
            </a:r>
            <a:r>
              <a:rPr lang="zh-CN" altLang="en-US" dirty="0"/>
              <a:t>）。其中，</a:t>
            </a:r>
            <a:r>
              <a:rPr lang="zh-CN" altLang="en-US" b="1" dirty="0"/>
              <a:t>最后的</a:t>
            </a:r>
            <a:r>
              <a:rPr lang="zh-CN" altLang="en-US" b="1" dirty="0">
                <a:solidFill>
                  <a:srgbClr val="FF0000"/>
                </a:solidFill>
              </a:rPr>
              <a:t>“数据密集型”</a:t>
            </a:r>
            <a:r>
              <a:rPr lang="zh-CN" altLang="en-US" b="1" dirty="0"/>
              <a:t>，也就是现在我们所称的“科学大数据”。</a:t>
            </a:r>
            <a:endParaRPr lang="en-US" altLang="zh-CN" b="1" dirty="0"/>
          </a:p>
          <a:p>
            <a:pPr marL="285750" indent="-285750">
              <a:buFont typeface="Arial" panose="020B0604020202020204" pitchFamily="34" charset="0"/>
              <a:buChar char="•"/>
            </a:pPr>
            <a:r>
              <a:rPr lang="en-US" altLang="zh-CN" dirty="0"/>
              <a:t>2007</a:t>
            </a:r>
            <a:r>
              <a:rPr lang="zh-CN" altLang="en-US" dirty="0"/>
              <a:t>年</a:t>
            </a:r>
            <a:r>
              <a:rPr lang="en-US" altLang="zh-CN" dirty="0"/>
              <a:t>1</a:t>
            </a:r>
            <a:r>
              <a:rPr lang="zh-CN" altLang="en-US" dirty="0"/>
              <a:t>月</a:t>
            </a:r>
            <a:r>
              <a:rPr lang="en-US" altLang="zh-CN" dirty="0"/>
              <a:t>28</a:t>
            </a:r>
            <a:r>
              <a:rPr lang="zh-CN" altLang="en-US" dirty="0"/>
              <a:t>日，他驾驶帆船在茫茫大海中失联了。</a:t>
            </a:r>
            <a:endParaRPr lang="en-US" dirty="0"/>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1127" y="260350"/>
            <a:ext cx="2220073" cy="3168650"/>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00" y="3541410"/>
            <a:ext cx="2159000" cy="3086100"/>
          </a:xfrm>
          <a:prstGeom prst="rect">
            <a:avLst/>
          </a:prstGeom>
        </p:spPr>
      </p:pic>
      <p:sp>
        <p:nvSpPr>
          <p:cNvPr id="17" name="矩形 16"/>
          <p:cNvSpPr/>
          <p:nvPr/>
        </p:nvSpPr>
        <p:spPr>
          <a:xfrm>
            <a:off x="488706" y="5112846"/>
            <a:ext cx="5883494" cy="1700530"/>
          </a:xfrm>
          <a:prstGeom prst="rect">
            <a:avLst/>
          </a:prstGeom>
          <a:ln>
            <a:solidFill>
              <a:srgbClr val="FF0000"/>
            </a:solidFill>
          </a:ln>
        </p:spPr>
        <p:txBody>
          <a:bodyPr wrap="square">
            <a:spAutoFit/>
          </a:bodyPr>
          <a:lstStyle/>
          <a:p>
            <a:pPr>
              <a:lnSpc>
                <a:spcPct val="150000"/>
              </a:lnSpc>
            </a:pPr>
            <a:r>
              <a:rPr lang="zh-CN" altLang="en-US" b="1" dirty="0">
                <a:solidFill>
                  <a:srgbClr val="C00000"/>
                </a:solidFill>
                <a:latin typeface="times new roman" panose="02020603050405020304" pitchFamily="18" charset="0"/>
              </a:rPr>
              <a:t>当这些规模计算的数据量超过</a:t>
            </a:r>
            <a:r>
              <a:rPr lang="en-US" altLang="zh-CN" b="1" dirty="0">
                <a:solidFill>
                  <a:srgbClr val="C00000"/>
                </a:solidFill>
                <a:latin typeface="times new roman" panose="02020603050405020304" pitchFamily="18" charset="0"/>
              </a:rPr>
              <a:t>1PB</a:t>
            </a:r>
            <a:r>
              <a:rPr lang="zh-CN" altLang="en-US" b="1" dirty="0">
                <a:solidFill>
                  <a:srgbClr val="C00000"/>
                </a:solidFill>
                <a:latin typeface="times new roman" panose="02020603050405020304" pitchFamily="18" charset="0"/>
              </a:rPr>
              <a:t>时，传统的存储子系统已经难以满足海量数据处理的读写需要，</a:t>
            </a:r>
            <a:endParaRPr lang="en-US" altLang="zh-CN" b="1" dirty="0">
              <a:solidFill>
                <a:srgbClr val="C00000"/>
              </a:solidFill>
              <a:latin typeface="times new roman" panose="02020603050405020304" pitchFamily="18" charset="0"/>
            </a:endParaRPr>
          </a:p>
          <a:p>
            <a:pPr>
              <a:lnSpc>
                <a:spcPct val="150000"/>
              </a:lnSpc>
            </a:pPr>
            <a:r>
              <a:rPr lang="zh-CN" altLang="en-US" b="1" dirty="0">
                <a:solidFill>
                  <a:srgbClr val="C00000"/>
                </a:solidFill>
                <a:latin typeface="times new roman" panose="02020603050405020304" pitchFamily="18" charset="0"/>
              </a:rPr>
              <a:t>而简单地将数据进行分块处理并不能满足数据密集型计算的需求，与大数据分析的初衷是相违背的。</a:t>
            </a:r>
            <a:endParaRPr lang="en-US" dirty="0"/>
          </a:p>
        </p:txBody>
      </p:sp>
      <p:sp>
        <p:nvSpPr>
          <p:cNvPr id="2" name="文本框 1"/>
          <p:cNvSpPr txBox="1"/>
          <p:nvPr/>
        </p:nvSpPr>
        <p:spPr>
          <a:xfrm>
            <a:off x="2633885" y="4438129"/>
            <a:ext cx="1592748" cy="646331"/>
          </a:xfrm>
          <a:prstGeom prst="rect">
            <a:avLst/>
          </a:prstGeom>
          <a:noFill/>
          <a:ln>
            <a:solidFill>
              <a:srgbClr val="FF0000"/>
            </a:solidFill>
          </a:ln>
        </p:spPr>
        <p:txBody>
          <a:bodyPr wrap="square" rtlCol="0">
            <a:spAutoFit/>
          </a:bodyPr>
          <a:lstStyle/>
          <a:p>
            <a:r>
              <a:rPr lang="zh-CN" altLang="en-US" b="1" dirty="0">
                <a:solidFill>
                  <a:srgbClr val="FF0000"/>
                </a:solidFill>
              </a:rPr>
              <a:t>以破案为例：过去，现在</a:t>
            </a:r>
            <a:endParaRPr lang="en-US" b="1" dirty="0">
              <a:solidFill>
                <a:srgbClr val="FF0000"/>
              </a:solidFill>
            </a:endParaRPr>
          </a:p>
        </p:txBody>
      </p:sp>
    </p:spTree>
    <p:extLst>
      <p:ext uri="{BB962C8B-B14F-4D97-AF65-F5344CB8AC3E}">
        <p14:creationId xmlns:p14="http://schemas.microsoft.com/office/powerpoint/2010/main" val="2039041712"/>
      </p:ext>
    </p:extLst>
  </p:cSld>
  <p:clrMapOvr>
    <a:masterClrMapping/>
  </p:clrMapOvr>
  <p:transition>
    <p:blinds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endParaRPr lang="en-US"/>
          </a:p>
        </p:txBody>
      </p:sp>
      <p:sp>
        <p:nvSpPr>
          <p:cNvPr id="4" name="文本占位符 3"/>
          <p:cNvSpPr>
            <a:spLocks noGrp="1"/>
          </p:cNvSpPr>
          <p:nvPr>
            <p:ph type="body" sz="quarter" idx="13"/>
          </p:nvPr>
        </p:nvSpPr>
        <p:spPr/>
        <p:txBody>
          <a:bodyPr>
            <a:normAutofit lnSpcReduction="10000"/>
          </a:bodyPr>
          <a:lstStyle/>
          <a:p>
            <a:endParaRPr lang="en-US"/>
          </a:p>
        </p:txBody>
      </p:sp>
      <p:sp>
        <p:nvSpPr>
          <p:cNvPr id="5" name="文本占位符 4"/>
          <p:cNvSpPr>
            <a:spLocks noGrp="1"/>
          </p:cNvSpPr>
          <p:nvPr>
            <p:ph type="body" sz="quarter" idx="14"/>
          </p:nvPr>
        </p:nvSpPr>
        <p:spPr/>
        <p:txBody>
          <a:bodyPr>
            <a:normAutofit fontScale="85000" lnSpcReduction="20000"/>
          </a:bodyPr>
          <a:lstStyle/>
          <a:p>
            <a:endParaRPr lang="en-US"/>
          </a:p>
        </p:txBody>
      </p:sp>
      <p:sp>
        <p:nvSpPr>
          <p:cNvPr id="6" name="文本占位符 5"/>
          <p:cNvSpPr>
            <a:spLocks noGrp="1"/>
          </p:cNvSpPr>
          <p:nvPr>
            <p:ph type="body" sz="quarter" idx="15"/>
          </p:nvPr>
        </p:nvSpPr>
        <p:spPr/>
        <p:txBody>
          <a:bodyPr>
            <a:normAutofit fontScale="70000" lnSpcReduction="20000"/>
          </a:bodyPr>
          <a:lstStyle/>
          <a:p>
            <a:endParaRPr lang="en-US"/>
          </a:p>
        </p:txBody>
      </p:sp>
      <p:pic>
        <p:nvPicPr>
          <p:cNvPr id="7" name="图片 6"/>
          <p:cNvPicPr>
            <a:picLocks noChangeAspect="1"/>
          </p:cNvPicPr>
          <p:nvPr/>
        </p:nvPicPr>
        <p:blipFill>
          <a:blip r:embed="rId3"/>
          <a:stretch>
            <a:fillRect/>
          </a:stretch>
        </p:blipFill>
        <p:spPr>
          <a:xfrm>
            <a:off x="298450" y="1123336"/>
            <a:ext cx="8161905" cy="4571429"/>
          </a:xfrm>
          <a:prstGeom prst="rect">
            <a:avLst/>
          </a:prstGeom>
        </p:spPr>
      </p:pic>
      <p:sp>
        <p:nvSpPr>
          <p:cNvPr id="8" name="文本框 7"/>
          <p:cNvSpPr txBox="1"/>
          <p:nvPr/>
        </p:nvSpPr>
        <p:spPr>
          <a:xfrm>
            <a:off x="2499342" y="5869661"/>
            <a:ext cx="5024986" cy="830997"/>
          </a:xfrm>
          <a:prstGeom prst="rect">
            <a:avLst/>
          </a:prstGeom>
          <a:noFill/>
          <a:ln>
            <a:solidFill>
              <a:srgbClr val="FF0000"/>
            </a:solidFill>
          </a:ln>
        </p:spPr>
        <p:txBody>
          <a:bodyPr wrap="square" rtlCol="0">
            <a:spAutoFit/>
          </a:bodyPr>
          <a:lstStyle/>
          <a:p>
            <a:r>
              <a:rPr lang="zh-CN" altLang="en-US" sz="2400" b="1" dirty="0">
                <a:solidFill>
                  <a:srgbClr val="FF0000"/>
                </a:solidFill>
              </a:rPr>
              <a:t>计算科学：现实中有什么例子？（模拟复杂的现象）</a:t>
            </a:r>
            <a:endParaRPr lang="en-US" sz="2400" b="1" dirty="0">
              <a:solidFill>
                <a:srgbClr val="FF0000"/>
              </a:solidFill>
            </a:endParaRPr>
          </a:p>
        </p:txBody>
      </p:sp>
      <p:cxnSp>
        <p:nvCxnSpPr>
          <p:cNvPr id="10" name="曲线连接符 9"/>
          <p:cNvCxnSpPr>
            <a:endCxn id="8" idx="0"/>
          </p:cNvCxnSpPr>
          <p:nvPr/>
        </p:nvCxnSpPr>
        <p:spPr>
          <a:xfrm>
            <a:off x="3312368" y="4221088"/>
            <a:ext cx="1699467" cy="1648573"/>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039351"/>
      </p:ext>
    </p:extLst>
  </p:cSld>
  <p:clrMapOvr>
    <a:masterClrMapping/>
  </p:clrMapOvr>
  <p:transition>
    <p:blinds dir="ver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endParaRPr lang="en-US"/>
          </a:p>
        </p:txBody>
      </p:sp>
      <p:sp>
        <p:nvSpPr>
          <p:cNvPr id="4" name="文本占位符 3"/>
          <p:cNvSpPr>
            <a:spLocks noGrp="1"/>
          </p:cNvSpPr>
          <p:nvPr>
            <p:ph type="body" sz="quarter" idx="13"/>
          </p:nvPr>
        </p:nvSpPr>
        <p:spPr/>
        <p:txBody>
          <a:bodyPr>
            <a:normAutofit lnSpcReduction="10000"/>
          </a:bodyPr>
          <a:lstStyle/>
          <a:p>
            <a:endParaRPr lang="en-US"/>
          </a:p>
        </p:txBody>
      </p:sp>
      <p:sp>
        <p:nvSpPr>
          <p:cNvPr id="5" name="文本占位符 4"/>
          <p:cNvSpPr>
            <a:spLocks noGrp="1"/>
          </p:cNvSpPr>
          <p:nvPr>
            <p:ph type="body" sz="quarter" idx="14"/>
          </p:nvPr>
        </p:nvSpPr>
        <p:spPr/>
        <p:txBody>
          <a:bodyPr>
            <a:normAutofit fontScale="85000" lnSpcReduction="20000"/>
          </a:bodyPr>
          <a:lstStyle/>
          <a:p>
            <a:endParaRPr lang="en-US"/>
          </a:p>
        </p:txBody>
      </p:sp>
      <p:sp>
        <p:nvSpPr>
          <p:cNvPr id="6" name="文本占位符 5"/>
          <p:cNvSpPr>
            <a:spLocks noGrp="1"/>
          </p:cNvSpPr>
          <p:nvPr>
            <p:ph type="body" sz="quarter" idx="15"/>
          </p:nvPr>
        </p:nvSpPr>
        <p:spPr/>
        <p:txBody>
          <a:bodyPr>
            <a:normAutofit fontScale="70000" lnSpcReduction="20000"/>
          </a:bodyPr>
          <a:lstStyle/>
          <a:p>
            <a:endParaRPr lang="en-US"/>
          </a:p>
        </p:txBody>
      </p:sp>
      <p:pic>
        <p:nvPicPr>
          <p:cNvPr id="7" name="图片 6"/>
          <p:cNvPicPr>
            <a:picLocks noChangeAspect="1"/>
          </p:cNvPicPr>
          <p:nvPr/>
        </p:nvPicPr>
        <p:blipFill>
          <a:blip r:embed="rId2"/>
          <a:stretch>
            <a:fillRect/>
          </a:stretch>
        </p:blipFill>
        <p:spPr>
          <a:xfrm>
            <a:off x="123234" y="130324"/>
            <a:ext cx="8891181" cy="6668386"/>
          </a:xfrm>
          <a:prstGeom prst="rect">
            <a:avLst/>
          </a:prstGeom>
        </p:spPr>
      </p:pic>
      <p:sp>
        <p:nvSpPr>
          <p:cNvPr id="8" name="文本框 7"/>
          <p:cNvSpPr txBox="1"/>
          <p:nvPr/>
        </p:nvSpPr>
        <p:spPr>
          <a:xfrm>
            <a:off x="2771800" y="3212976"/>
            <a:ext cx="3312368" cy="400110"/>
          </a:xfrm>
          <a:prstGeom prst="rect">
            <a:avLst/>
          </a:prstGeom>
          <a:noFill/>
        </p:spPr>
        <p:txBody>
          <a:bodyPr wrap="square" rtlCol="0">
            <a:spAutoFit/>
          </a:bodyPr>
          <a:lstStyle/>
          <a:p>
            <a:r>
              <a:rPr lang="zh-CN" altLang="en-US" sz="2000" dirty="0"/>
              <a:t>数据科学是一门新兴的学科</a:t>
            </a:r>
            <a:endParaRPr lang="en-US" sz="2000" dirty="0"/>
          </a:p>
        </p:txBody>
      </p:sp>
      <p:sp>
        <p:nvSpPr>
          <p:cNvPr id="9" name="文本框 8"/>
          <p:cNvSpPr txBox="1"/>
          <p:nvPr/>
        </p:nvSpPr>
        <p:spPr>
          <a:xfrm>
            <a:off x="2771800" y="3664872"/>
            <a:ext cx="2953117" cy="707886"/>
          </a:xfrm>
          <a:prstGeom prst="rect">
            <a:avLst/>
          </a:prstGeom>
          <a:noFill/>
          <a:ln>
            <a:solidFill>
              <a:srgbClr val="FF0000"/>
            </a:solidFill>
          </a:ln>
        </p:spPr>
        <p:txBody>
          <a:bodyPr wrap="square" rtlCol="0">
            <a:spAutoFit/>
          </a:bodyPr>
          <a:lstStyle/>
          <a:p>
            <a:r>
              <a:rPr lang="zh-CN" altLang="en-US" sz="2000" dirty="0"/>
              <a:t>未来属于那些</a:t>
            </a:r>
            <a:r>
              <a:rPr lang="zh-CN" altLang="en-US" sz="2000" u="sng" dirty="0">
                <a:solidFill>
                  <a:srgbClr val="FF0000"/>
                </a:solidFill>
              </a:rPr>
              <a:t>能把数据变成产品</a:t>
            </a:r>
            <a:r>
              <a:rPr lang="zh-CN" altLang="en-US" sz="2000" dirty="0"/>
              <a:t>的人和公司。</a:t>
            </a:r>
            <a:endParaRPr lang="en-US" sz="2000" dirty="0"/>
          </a:p>
        </p:txBody>
      </p:sp>
    </p:spTree>
    <p:extLst>
      <p:ext uri="{BB962C8B-B14F-4D97-AF65-F5344CB8AC3E}">
        <p14:creationId xmlns:p14="http://schemas.microsoft.com/office/powerpoint/2010/main" val="3416050915"/>
      </p:ext>
    </p:extLst>
  </p:cSld>
  <p:clrMapOvr>
    <a:masterClrMapping/>
  </p:clrMapOvr>
  <p:transition>
    <p:blinds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4774" y="62753"/>
            <a:ext cx="6310436" cy="1049138"/>
          </a:xfrm>
        </p:spPr>
        <p:txBody>
          <a:bodyPr>
            <a:normAutofit fontScale="90000"/>
          </a:bodyPr>
          <a:lstStyle/>
          <a:p>
            <a:r>
              <a:rPr lang="en-US" altLang="zh-CN" b="1" dirty="0"/>
              <a:t>The </a:t>
            </a:r>
            <a:r>
              <a:rPr lang="en-US" altLang="zh-CN" b="1" dirty="0">
                <a:solidFill>
                  <a:srgbClr val="FF0000"/>
                </a:solidFill>
              </a:rPr>
              <a:t>Data Science Venn Diagram </a:t>
            </a:r>
            <a:br>
              <a:rPr lang="en-US" altLang="zh-CN" b="1" dirty="0">
                <a:solidFill>
                  <a:srgbClr val="FF0000"/>
                </a:solidFill>
              </a:rPr>
            </a:br>
            <a:r>
              <a:rPr lang="zh-CN" altLang="en-US" b="1" dirty="0">
                <a:solidFill>
                  <a:srgbClr val="FF0000"/>
                </a:solidFill>
              </a:rPr>
              <a:t>（数据科学的可视化的定义）</a:t>
            </a:r>
            <a:endParaRPr lang="en-US" dirty="0"/>
          </a:p>
        </p:txBody>
      </p:sp>
      <p:pic>
        <p:nvPicPr>
          <p:cNvPr id="8" name="内容占位符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5736" y="1768678"/>
            <a:ext cx="4608512" cy="4396626"/>
          </a:xfrm>
        </p:spPr>
      </p:pic>
      <p:sp>
        <p:nvSpPr>
          <p:cNvPr id="6" name="文本占位符 5"/>
          <p:cNvSpPr>
            <a:spLocks noGrp="1"/>
          </p:cNvSpPr>
          <p:nvPr>
            <p:ph type="body" sz="quarter" idx="15"/>
          </p:nvPr>
        </p:nvSpPr>
        <p:spPr/>
        <p:txBody>
          <a:bodyPr>
            <a:normAutofit fontScale="70000" lnSpcReduction="20000"/>
          </a:bodyPr>
          <a:lstStyle/>
          <a:p>
            <a:endParaRPr lang="en-US"/>
          </a:p>
        </p:txBody>
      </p:sp>
      <p:sp>
        <p:nvSpPr>
          <p:cNvPr id="7" name="矩形 6"/>
          <p:cNvSpPr/>
          <p:nvPr/>
        </p:nvSpPr>
        <p:spPr>
          <a:xfrm>
            <a:off x="874514" y="6232393"/>
            <a:ext cx="5929734" cy="369332"/>
          </a:xfrm>
          <a:prstGeom prst="rect">
            <a:avLst/>
          </a:prstGeom>
        </p:spPr>
        <p:txBody>
          <a:bodyPr wrap="square">
            <a:spAutoFit/>
          </a:bodyPr>
          <a:lstStyle/>
          <a:p>
            <a:r>
              <a:rPr lang="en-US" dirty="0"/>
              <a:t>http://blog.csdn.net/postd_cn/article/details/38664979</a:t>
            </a:r>
          </a:p>
        </p:txBody>
      </p:sp>
      <p:sp>
        <p:nvSpPr>
          <p:cNvPr id="9" name="矩形 8"/>
          <p:cNvSpPr/>
          <p:nvPr/>
        </p:nvSpPr>
        <p:spPr>
          <a:xfrm>
            <a:off x="1643979" y="1105485"/>
            <a:ext cx="6628728" cy="646331"/>
          </a:xfrm>
          <a:prstGeom prst="rect">
            <a:avLst/>
          </a:prstGeom>
          <a:ln>
            <a:solidFill>
              <a:srgbClr val="FF0000"/>
            </a:solidFill>
          </a:ln>
        </p:spPr>
        <p:txBody>
          <a:bodyPr wrap="square">
            <a:spAutoFit/>
          </a:bodyPr>
          <a:lstStyle/>
          <a:p>
            <a:r>
              <a:rPr lang="zh-CN" altLang="en-US" dirty="0"/>
              <a:t>“不管怎样，清楚的是如果要成为一名有能力的数据科学家，需要学习很多东西”，</a:t>
            </a:r>
            <a:r>
              <a:rPr lang="en-US" altLang="zh-CN" dirty="0"/>
              <a:t>by </a:t>
            </a:r>
            <a:r>
              <a:rPr lang="en-US" altLang="zh-CN" b="1" dirty="0">
                <a:solidFill>
                  <a:srgbClr val="FF0000"/>
                </a:solidFill>
              </a:rPr>
              <a:t>Drew Conway </a:t>
            </a:r>
            <a:endParaRPr lang="en-US" dirty="0"/>
          </a:p>
        </p:txBody>
      </p:sp>
      <p:sp>
        <p:nvSpPr>
          <p:cNvPr id="10" name="矩形 9"/>
          <p:cNvSpPr/>
          <p:nvPr/>
        </p:nvSpPr>
        <p:spPr>
          <a:xfrm>
            <a:off x="298450" y="1901857"/>
            <a:ext cx="1912296" cy="1200329"/>
          </a:xfrm>
          <a:prstGeom prst="rect">
            <a:avLst/>
          </a:prstGeom>
          <a:ln>
            <a:solidFill>
              <a:srgbClr val="FF0000"/>
            </a:solidFill>
          </a:ln>
        </p:spPr>
        <p:txBody>
          <a:bodyPr wrap="square">
            <a:spAutoFit/>
          </a:bodyPr>
          <a:lstStyle/>
          <a:p>
            <a:r>
              <a:rPr lang="zh-CN" altLang="en-US" dirty="0">
                <a:solidFill>
                  <a:srgbClr val="FF0000"/>
                </a:solidFill>
              </a:rPr>
              <a:t>黑客技巧</a:t>
            </a:r>
            <a:r>
              <a:rPr lang="zh-CN" altLang="en-US" dirty="0"/>
              <a:t>：实际上指的是</a:t>
            </a:r>
            <a:endParaRPr lang="en-US" altLang="zh-CN" dirty="0"/>
          </a:p>
          <a:p>
            <a:r>
              <a:rPr lang="zh-CN" altLang="en-US" dirty="0">
                <a:solidFill>
                  <a:srgbClr val="FF0000"/>
                </a:solidFill>
              </a:rPr>
              <a:t>计算机科学必备知识</a:t>
            </a:r>
            <a:endParaRPr lang="en-US" dirty="0">
              <a:solidFill>
                <a:srgbClr val="FF0000"/>
              </a:solidFill>
            </a:endParaRPr>
          </a:p>
        </p:txBody>
      </p:sp>
      <p:cxnSp>
        <p:nvCxnSpPr>
          <p:cNvPr id="12" name="曲线连接符 11"/>
          <p:cNvCxnSpPr/>
          <p:nvPr/>
        </p:nvCxnSpPr>
        <p:spPr>
          <a:xfrm rot="10800000">
            <a:off x="1656184" y="2341514"/>
            <a:ext cx="1331640" cy="47688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970845" y="5863061"/>
            <a:ext cx="2917872" cy="369332"/>
          </a:xfrm>
          <a:prstGeom prst="rect">
            <a:avLst/>
          </a:prstGeom>
          <a:ln>
            <a:solidFill>
              <a:srgbClr val="FF0000"/>
            </a:solidFill>
          </a:ln>
        </p:spPr>
        <p:txBody>
          <a:bodyPr wrap="square">
            <a:spAutoFit/>
          </a:bodyPr>
          <a:lstStyle/>
          <a:p>
            <a:r>
              <a:rPr lang="en-US" altLang="zh-CN" dirty="0" err="1">
                <a:solidFill>
                  <a:srgbClr val="FF0000"/>
                </a:solidFill>
              </a:rPr>
              <a:t>NextSlide</a:t>
            </a:r>
            <a:r>
              <a:rPr lang="zh-CN" altLang="en-US" dirty="0">
                <a:solidFill>
                  <a:srgbClr val="FF0000"/>
                </a:solidFill>
              </a:rPr>
              <a:t>会详细讲解该图</a:t>
            </a:r>
            <a:endParaRPr lang="en-US" dirty="0">
              <a:solidFill>
                <a:srgbClr val="FF0000"/>
              </a:solidFill>
            </a:endParaRPr>
          </a:p>
        </p:txBody>
      </p:sp>
      <p:sp>
        <p:nvSpPr>
          <p:cNvPr id="3" name="椭圆 2"/>
          <p:cNvSpPr/>
          <p:nvPr/>
        </p:nvSpPr>
        <p:spPr>
          <a:xfrm>
            <a:off x="3169617" y="3835234"/>
            <a:ext cx="1116631" cy="8137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499242" y="4577793"/>
            <a:ext cx="2313881" cy="646331"/>
          </a:xfrm>
          <a:prstGeom prst="rect">
            <a:avLst/>
          </a:prstGeom>
          <a:ln>
            <a:solidFill>
              <a:srgbClr val="FF0000"/>
            </a:solidFill>
          </a:ln>
        </p:spPr>
        <p:txBody>
          <a:bodyPr wrap="square">
            <a:spAutoFit/>
          </a:bodyPr>
          <a:lstStyle/>
          <a:p>
            <a:r>
              <a:rPr lang="zh-CN" altLang="en-US" dirty="0">
                <a:solidFill>
                  <a:srgbClr val="FF0000"/>
                </a:solidFill>
              </a:rPr>
              <a:t>黑客与专家领域知识结合是 危险地带</a:t>
            </a:r>
            <a:endParaRPr lang="en-US" dirty="0">
              <a:solidFill>
                <a:srgbClr val="FF0000"/>
              </a:solidFill>
            </a:endParaRPr>
          </a:p>
        </p:txBody>
      </p:sp>
      <p:cxnSp>
        <p:nvCxnSpPr>
          <p:cNvPr id="15" name="曲线连接符 14"/>
          <p:cNvCxnSpPr>
            <a:stCxn id="3" idx="2"/>
            <a:endCxn id="13" idx="0"/>
          </p:cNvCxnSpPr>
          <p:nvPr/>
        </p:nvCxnSpPr>
        <p:spPr>
          <a:xfrm rot="10800000" flipV="1">
            <a:off x="1656183" y="4242097"/>
            <a:ext cx="1513434" cy="33569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4701813" y="3706475"/>
            <a:ext cx="1116631" cy="8137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p:cNvSpPr/>
          <p:nvPr/>
        </p:nvSpPr>
        <p:spPr>
          <a:xfrm>
            <a:off x="6324319" y="3918156"/>
            <a:ext cx="2440546" cy="646331"/>
          </a:xfrm>
          <a:prstGeom prst="rect">
            <a:avLst/>
          </a:prstGeom>
          <a:ln>
            <a:solidFill>
              <a:srgbClr val="FF0000"/>
            </a:solidFill>
          </a:ln>
        </p:spPr>
        <p:txBody>
          <a:bodyPr wrap="square">
            <a:spAutoFit/>
          </a:bodyPr>
          <a:lstStyle/>
          <a:p>
            <a:r>
              <a:rPr lang="zh-CN" altLang="en-US" dirty="0">
                <a:solidFill>
                  <a:srgbClr val="FF0000"/>
                </a:solidFill>
              </a:rPr>
              <a:t>传统研究方法</a:t>
            </a:r>
            <a:r>
              <a:rPr lang="en-US" altLang="zh-CN" dirty="0">
                <a:solidFill>
                  <a:srgbClr val="FF0000"/>
                </a:solidFill>
              </a:rPr>
              <a:t>: </a:t>
            </a:r>
            <a:r>
              <a:rPr lang="zh-CN" altLang="en-US" dirty="0">
                <a:solidFill>
                  <a:srgbClr val="FF0000"/>
                </a:solidFill>
              </a:rPr>
              <a:t>统计等数学知识</a:t>
            </a:r>
            <a:r>
              <a:rPr lang="en-US" altLang="zh-CN" dirty="0">
                <a:solidFill>
                  <a:srgbClr val="FF0000"/>
                </a:solidFill>
              </a:rPr>
              <a:t>+</a:t>
            </a:r>
            <a:r>
              <a:rPr lang="zh-CN" altLang="en-US" dirty="0">
                <a:solidFill>
                  <a:srgbClr val="FF0000"/>
                </a:solidFill>
              </a:rPr>
              <a:t>领域知识</a:t>
            </a:r>
            <a:endParaRPr lang="en-US" dirty="0">
              <a:solidFill>
                <a:srgbClr val="FF0000"/>
              </a:solidFill>
            </a:endParaRPr>
          </a:p>
        </p:txBody>
      </p:sp>
      <p:cxnSp>
        <p:nvCxnSpPr>
          <p:cNvPr id="20" name="曲线连接符 19"/>
          <p:cNvCxnSpPr>
            <a:stCxn id="17" idx="6"/>
            <a:endCxn id="19" idx="1"/>
          </p:cNvCxnSpPr>
          <p:nvPr/>
        </p:nvCxnSpPr>
        <p:spPr>
          <a:xfrm>
            <a:off x="5818444" y="4113339"/>
            <a:ext cx="505875" cy="1279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4854213" y="3858875"/>
            <a:ext cx="1116631" cy="8137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p:cNvSpPr/>
          <p:nvPr/>
        </p:nvSpPr>
        <p:spPr>
          <a:xfrm>
            <a:off x="3980871" y="3311043"/>
            <a:ext cx="1023178" cy="6071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0328975"/>
      </p:ext>
    </p:extLst>
  </p:cSld>
  <p:clrMapOvr>
    <a:masterClrMapping/>
  </p:clrMapOvr>
  <p:transition>
    <p:blinds dir="ver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标题 1"/>
          <p:cNvSpPr>
            <a:spLocks noGrp="1"/>
          </p:cNvSpPr>
          <p:nvPr>
            <p:ph type="title"/>
          </p:nvPr>
        </p:nvSpPr>
        <p:spPr/>
        <p:txBody>
          <a:bodyPr/>
          <a:lstStyle/>
          <a:p>
            <a:r>
              <a:rPr lang="en-US" altLang="zh-CN" dirty="0"/>
              <a:t> </a:t>
            </a:r>
            <a:r>
              <a:rPr lang="zh-CN" altLang="en-US" dirty="0"/>
              <a:t> 理论基础</a:t>
            </a:r>
          </a:p>
        </p:txBody>
      </p:sp>
      <p:sp>
        <p:nvSpPr>
          <p:cNvPr id="24581" name="文本占位符 4"/>
          <p:cNvSpPr>
            <a:spLocks noGrp="1"/>
          </p:cNvSpPr>
          <p:nvPr>
            <p:ph type="body" sz="quarter" idx="13"/>
          </p:nvPr>
        </p:nvSpPr>
        <p:spPr>
          <a:ln w="9525"/>
        </p:spPr>
        <p:txBody>
          <a:bodyPr>
            <a:normAutofit lnSpcReduction="10000"/>
          </a:bodyPr>
          <a:lstStyle/>
          <a:p>
            <a:r>
              <a:rPr lang="en-US" altLang="zh-CN"/>
              <a:t>1.3</a:t>
            </a:r>
            <a:r>
              <a:rPr lang="zh-CN" altLang="en-US"/>
              <a:t>数据科学</a:t>
            </a:r>
          </a:p>
        </p:txBody>
      </p:sp>
      <p:sp>
        <p:nvSpPr>
          <p:cNvPr id="8" name="TextBox 7"/>
          <p:cNvSpPr txBox="1"/>
          <p:nvPr/>
        </p:nvSpPr>
        <p:spPr>
          <a:xfrm>
            <a:off x="3214678" y="6000768"/>
            <a:ext cx="3071813" cy="369887"/>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1-19</a:t>
            </a:r>
            <a:r>
              <a:rPr lang="zh-CN" altLang="en-US" dirty="0"/>
              <a:t>数据科学的理论基础</a:t>
            </a:r>
          </a:p>
        </p:txBody>
      </p:sp>
      <p:pic>
        <p:nvPicPr>
          <p:cNvPr id="2" name="Picture 3"/>
          <p:cNvPicPr>
            <a:picLocks noChangeAspect="1" noChangeArrowheads="1"/>
          </p:cNvPicPr>
          <p:nvPr/>
        </p:nvPicPr>
        <p:blipFill>
          <a:blip r:embed="rId2"/>
          <a:srcRect/>
          <a:stretch>
            <a:fillRect/>
          </a:stretch>
        </p:blipFill>
        <p:spPr bwMode="auto">
          <a:xfrm>
            <a:off x="2543175" y="1566878"/>
            <a:ext cx="4057650" cy="4076700"/>
          </a:xfrm>
          <a:prstGeom prst="rect">
            <a:avLst/>
          </a:prstGeom>
          <a:noFill/>
          <a:ln w="9525">
            <a:noFill/>
            <a:miter lim="800000"/>
            <a:headEnd/>
            <a:tailEnd/>
          </a:ln>
          <a:effectLst/>
        </p:spPr>
      </p:pic>
    </p:spTree>
    <p:extLst>
      <p:ext uri="{BB962C8B-B14F-4D97-AF65-F5344CB8AC3E}">
        <p14:creationId xmlns:p14="http://schemas.microsoft.com/office/powerpoint/2010/main" val="690029352"/>
      </p:ext>
    </p:extLst>
  </p:cSld>
  <p:clrMapOvr>
    <a:masterClrMapping/>
  </p:clrMapOvr>
  <p:transition>
    <p:blinds dir="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什么是数据产品？以阿里云为例子</a:t>
            </a:r>
            <a:endParaRPr lang="en-US" dirty="0"/>
          </a:p>
        </p:txBody>
      </p:sp>
      <p:sp>
        <p:nvSpPr>
          <p:cNvPr id="4" name="文本占位符 3"/>
          <p:cNvSpPr>
            <a:spLocks noGrp="1"/>
          </p:cNvSpPr>
          <p:nvPr>
            <p:ph type="body" sz="quarter" idx="13"/>
          </p:nvPr>
        </p:nvSpPr>
        <p:spPr/>
        <p:txBody>
          <a:bodyPr>
            <a:normAutofit lnSpcReduction="10000"/>
          </a:bodyPr>
          <a:lstStyle/>
          <a:p>
            <a:endParaRPr lang="en-US"/>
          </a:p>
        </p:txBody>
      </p:sp>
      <p:sp>
        <p:nvSpPr>
          <p:cNvPr id="5" name="文本占位符 4"/>
          <p:cNvSpPr>
            <a:spLocks noGrp="1"/>
          </p:cNvSpPr>
          <p:nvPr>
            <p:ph type="body" sz="quarter" idx="14"/>
          </p:nvPr>
        </p:nvSpPr>
        <p:spPr/>
        <p:txBody>
          <a:bodyPr>
            <a:normAutofit fontScale="85000" lnSpcReduction="20000"/>
          </a:bodyPr>
          <a:lstStyle/>
          <a:p>
            <a:endParaRPr lang="en-US"/>
          </a:p>
        </p:txBody>
      </p:sp>
      <p:sp>
        <p:nvSpPr>
          <p:cNvPr id="6" name="文本占位符 5"/>
          <p:cNvSpPr>
            <a:spLocks noGrp="1"/>
          </p:cNvSpPr>
          <p:nvPr>
            <p:ph type="body" sz="quarter" idx="15"/>
          </p:nvPr>
        </p:nvSpPr>
        <p:spPr/>
        <p:txBody>
          <a:bodyPr>
            <a:normAutofit fontScale="70000" lnSpcReduction="20000"/>
          </a:bodyPr>
          <a:lstStyle/>
          <a:p>
            <a:endParaRPr lang="en-US"/>
          </a:p>
        </p:txBody>
      </p:sp>
      <p:sp>
        <p:nvSpPr>
          <p:cNvPr id="8" name="矩形 7"/>
          <p:cNvSpPr/>
          <p:nvPr/>
        </p:nvSpPr>
        <p:spPr>
          <a:xfrm>
            <a:off x="1644206" y="5933882"/>
            <a:ext cx="5284084" cy="369332"/>
          </a:xfrm>
          <a:prstGeom prst="rect">
            <a:avLst/>
          </a:prstGeom>
        </p:spPr>
        <p:txBody>
          <a:bodyPr wrap="square">
            <a:spAutoFit/>
          </a:bodyPr>
          <a:lstStyle/>
          <a:p>
            <a:r>
              <a:rPr lang="en-US" dirty="0"/>
              <a:t>https://data.aliyun.com/product/product_index</a:t>
            </a:r>
          </a:p>
        </p:txBody>
      </p:sp>
      <p:pic>
        <p:nvPicPr>
          <p:cNvPr id="10" name="图片 9"/>
          <p:cNvPicPr>
            <a:picLocks noChangeAspect="1"/>
          </p:cNvPicPr>
          <p:nvPr/>
        </p:nvPicPr>
        <p:blipFill>
          <a:blip r:embed="rId2"/>
          <a:stretch>
            <a:fillRect/>
          </a:stretch>
        </p:blipFill>
        <p:spPr>
          <a:xfrm>
            <a:off x="227925" y="1304386"/>
            <a:ext cx="4548185" cy="1319079"/>
          </a:xfrm>
          <a:prstGeom prst="rect">
            <a:avLst/>
          </a:prstGeom>
        </p:spPr>
      </p:pic>
      <p:pic>
        <p:nvPicPr>
          <p:cNvPr id="11" name="图片 10"/>
          <p:cNvPicPr>
            <a:picLocks noChangeAspect="1"/>
          </p:cNvPicPr>
          <p:nvPr/>
        </p:nvPicPr>
        <p:blipFill>
          <a:blip r:embed="rId3"/>
          <a:stretch>
            <a:fillRect/>
          </a:stretch>
        </p:blipFill>
        <p:spPr>
          <a:xfrm>
            <a:off x="5148064" y="1039118"/>
            <a:ext cx="3633302" cy="1878582"/>
          </a:xfrm>
          <a:prstGeom prst="rect">
            <a:avLst/>
          </a:prstGeom>
        </p:spPr>
      </p:pic>
      <p:pic>
        <p:nvPicPr>
          <p:cNvPr id="12" name="图片 11"/>
          <p:cNvPicPr>
            <a:picLocks noChangeAspect="1"/>
          </p:cNvPicPr>
          <p:nvPr/>
        </p:nvPicPr>
        <p:blipFill>
          <a:blip r:embed="rId4"/>
          <a:stretch>
            <a:fillRect/>
          </a:stretch>
        </p:blipFill>
        <p:spPr>
          <a:xfrm>
            <a:off x="5148064" y="3245870"/>
            <a:ext cx="3719713" cy="1958902"/>
          </a:xfrm>
          <a:prstGeom prst="rect">
            <a:avLst/>
          </a:prstGeom>
        </p:spPr>
      </p:pic>
      <p:pic>
        <p:nvPicPr>
          <p:cNvPr id="13" name="图片 12"/>
          <p:cNvPicPr>
            <a:picLocks noChangeAspect="1"/>
          </p:cNvPicPr>
          <p:nvPr/>
        </p:nvPicPr>
        <p:blipFill>
          <a:blip r:embed="rId5"/>
          <a:stretch>
            <a:fillRect/>
          </a:stretch>
        </p:blipFill>
        <p:spPr>
          <a:xfrm>
            <a:off x="767156" y="3268443"/>
            <a:ext cx="3190476" cy="1800000"/>
          </a:xfrm>
          <a:prstGeom prst="rect">
            <a:avLst/>
          </a:prstGeom>
        </p:spPr>
      </p:pic>
      <p:sp>
        <p:nvSpPr>
          <p:cNvPr id="14" name="矩形 13"/>
          <p:cNvSpPr/>
          <p:nvPr/>
        </p:nvSpPr>
        <p:spPr>
          <a:xfrm>
            <a:off x="818332" y="5933882"/>
            <a:ext cx="837852" cy="369332"/>
          </a:xfrm>
          <a:prstGeom prst="rect">
            <a:avLst/>
          </a:prstGeom>
        </p:spPr>
        <p:txBody>
          <a:bodyPr wrap="square">
            <a:spAutoFit/>
          </a:bodyPr>
          <a:lstStyle/>
          <a:p>
            <a:r>
              <a:rPr lang="en-US" dirty="0">
                <a:solidFill>
                  <a:srgbClr val="FF0000"/>
                </a:solidFill>
              </a:rPr>
              <a:t>Show:</a:t>
            </a:r>
          </a:p>
        </p:txBody>
      </p:sp>
    </p:spTree>
    <p:extLst>
      <p:ext uri="{BB962C8B-B14F-4D97-AF65-F5344CB8AC3E}">
        <p14:creationId xmlns:p14="http://schemas.microsoft.com/office/powerpoint/2010/main" val="527257459"/>
      </p:ext>
    </p:extLst>
  </p:cSld>
  <p:clrMapOvr>
    <a:masterClrMapping/>
  </p:clrMapOvr>
  <p:transition>
    <p:blinds dir="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84168" y="3939569"/>
            <a:ext cx="2912500" cy="1937704"/>
          </a:xfrm>
        </p:spPr>
      </p:pic>
      <p:sp>
        <p:nvSpPr>
          <p:cNvPr id="6" name="文本占位符 5"/>
          <p:cNvSpPr>
            <a:spLocks noGrp="1"/>
          </p:cNvSpPr>
          <p:nvPr>
            <p:ph type="body" sz="quarter" idx="15"/>
          </p:nvPr>
        </p:nvSpPr>
        <p:spPr/>
        <p:txBody>
          <a:bodyPr>
            <a:normAutofit fontScale="70000" lnSpcReduction="20000"/>
          </a:bodyPr>
          <a:lstStyle/>
          <a:p>
            <a:endParaRPr lang="en-US"/>
          </a:p>
        </p:txBody>
      </p:sp>
      <p:pic>
        <p:nvPicPr>
          <p:cNvPr id="7" name="图片 6"/>
          <p:cNvPicPr>
            <a:picLocks noChangeAspect="1"/>
          </p:cNvPicPr>
          <p:nvPr/>
        </p:nvPicPr>
        <p:blipFill>
          <a:blip r:embed="rId3"/>
          <a:stretch>
            <a:fillRect/>
          </a:stretch>
        </p:blipFill>
        <p:spPr>
          <a:xfrm>
            <a:off x="2079206" y="693830"/>
            <a:ext cx="4409524" cy="714286"/>
          </a:xfrm>
          <a:prstGeom prst="rect">
            <a:avLst/>
          </a:prstGeom>
        </p:spPr>
      </p:pic>
      <p:sp>
        <p:nvSpPr>
          <p:cNvPr id="10" name="矩形 9"/>
          <p:cNvSpPr/>
          <p:nvPr/>
        </p:nvSpPr>
        <p:spPr>
          <a:xfrm>
            <a:off x="946101" y="1346283"/>
            <a:ext cx="7245448" cy="2585323"/>
          </a:xfrm>
          <a:prstGeom prst="rect">
            <a:avLst/>
          </a:prstGeom>
        </p:spPr>
        <p:txBody>
          <a:bodyPr wrap="square">
            <a:spAutoFit/>
          </a:bodyPr>
          <a:lstStyle/>
          <a:p>
            <a:r>
              <a:rPr lang="zh-CN" altLang="en-US" dirty="0"/>
              <a:t>国际在线消息（记者 沈湜）：北京时间</a:t>
            </a:r>
            <a:r>
              <a:rPr lang="en-US" altLang="zh-CN" dirty="0"/>
              <a:t>11</a:t>
            </a:r>
            <a:r>
              <a:rPr lang="zh-CN" altLang="en-US" dirty="0"/>
              <a:t>月</a:t>
            </a:r>
            <a:r>
              <a:rPr lang="en-US" altLang="zh-CN" dirty="0"/>
              <a:t>11</a:t>
            </a:r>
            <a:r>
              <a:rPr lang="zh-CN" altLang="en-US" dirty="0"/>
              <a:t>日凌晨零点</a:t>
            </a:r>
            <a:r>
              <a:rPr lang="en-US" altLang="zh-CN" dirty="0"/>
              <a:t>14</a:t>
            </a:r>
            <a:r>
              <a:rPr lang="zh-CN" altLang="en-US" dirty="0"/>
              <a:t>分，北京朝阳区的一位买家就收到了刚刚在天猫上购买的</a:t>
            </a:r>
            <a:r>
              <a:rPr lang="zh-CN" altLang="en-US" b="1" dirty="0"/>
              <a:t>微鲸电视</a:t>
            </a:r>
            <a:r>
              <a:rPr lang="zh-CN" altLang="en-US" dirty="0"/>
              <a:t>。这是</a:t>
            </a:r>
            <a:r>
              <a:rPr lang="en-US" altLang="zh-CN" dirty="0"/>
              <a:t>2015</a:t>
            </a:r>
            <a:r>
              <a:rPr lang="zh-CN" altLang="en-US" dirty="0"/>
              <a:t>天猫双</a:t>
            </a:r>
            <a:r>
              <a:rPr lang="en-US" altLang="zh-CN" dirty="0"/>
              <a:t>11</a:t>
            </a:r>
            <a:r>
              <a:rPr lang="zh-CN" altLang="en-US" dirty="0"/>
              <a:t>全球狂欢节配送第一单。 　　</a:t>
            </a:r>
            <a:endParaRPr lang="en-US" altLang="zh-CN" dirty="0"/>
          </a:p>
          <a:p>
            <a:endParaRPr lang="en-US" altLang="zh-CN" dirty="0"/>
          </a:p>
          <a:p>
            <a:r>
              <a:rPr lang="zh-CN" altLang="en-US" b="1" dirty="0">
                <a:solidFill>
                  <a:srgbClr val="FF0000"/>
                </a:solidFill>
              </a:rPr>
              <a:t>零点刚过</a:t>
            </a:r>
            <a:r>
              <a:rPr lang="zh-CN" altLang="en-US" dirty="0"/>
              <a:t>，屈先生下单，</a:t>
            </a:r>
            <a:r>
              <a:rPr lang="zh-CN" altLang="en-US" u="sng" dirty="0"/>
              <a:t>用支付宝完成支付</a:t>
            </a:r>
            <a:r>
              <a:rPr lang="zh-CN" altLang="en-US" dirty="0"/>
              <a:t>。随后物流公司网点接到订单迅速完成打单、分拣，将货物送到物流车上。</a:t>
            </a:r>
            <a:endParaRPr lang="en-US" altLang="zh-CN" dirty="0"/>
          </a:p>
          <a:p>
            <a:r>
              <a:rPr lang="zh-CN" altLang="en-US" dirty="0"/>
              <a:t> </a:t>
            </a:r>
          </a:p>
          <a:p>
            <a:r>
              <a:rPr lang="zh-CN" altLang="en-US" b="1" u="sng" dirty="0">
                <a:solidFill>
                  <a:srgbClr val="FF0000"/>
                </a:solidFill>
              </a:rPr>
              <a:t>零点</a:t>
            </a:r>
            <a:r>
              <a:rPr lang="en-US" altLang="zh-CN" b="1" u="sng" dirty="0">
                <a:solidFill>
                  <a:srgbClr val="FF0000"/>
                </a:solidFill>
              </a:rPr>
              <a:t>14</a:t>
            </a:r>
            <a:r>
              <a:rPr lang="zh-CN" altLang="en-US" b="1" u="sng" dirty="0">
                <a:solidFill>
                  <a:srgbClr val="FF0000"/>
                </a:solidFill>
              </a:rPr>
              <a:t>分</a:t>
            </a:r>
            <a:r>
              <a:rPr lang="zh-CN" altLang="en-US" dirty="0"/>
              <a:t>，配送人员抵达屈先生家，穿好鞋套，将电视安全稳妥送到家里，并开始安装。 </a:t>
            </a:r>
          </a:p>
        </p:txBody>
      </p:sp>
      <p:sp>
        <p:nvSpPr>
          <p:cNvPr id="11" name="矩形 10"/>
          <p:cNvSpPr/>
          <p:nvPr/>
        </p:nvSpPr>
        <p:spPr>
          <a:xfrm>
            <a:off x="485691" y="4593582"/>
            <a:ext cx="5598477" cy="2169825"/>
          </a:xfrm>
          <a:prstGeom prst="rect">
            <a:avLst/>
          </a:prstGeom>
        </p:spPr>
        <p:txBody>
          <a:bodyPr wrap="square">
            <a:spAutoFit/>
          </a:bodyPr>
          <a:lstStyle/>
          <a:p>
            <a:pPr>
              <a:lnSpc>
                <a:spcPct val="150000"/>
              </a:lnSpc>
            </a:pPr>
            <a:r>
              <a:rPr lang="zh-CN" altLang="en-US" b="1" dirty="0">
                <a:solidFill>
                  <a:srgbClr val="FF0000"/>
                </a:solidFill>
              </a:rPr>
              <a:t>为什么大家电都能送那么快？</a:t>
            </a:r>
            <a:endParaRPr lang="en-US" altLang="zh-CN" b="1" dirty="0">
              <a:solidFill>
                <a:srgbClr val="FF0000"/>
              </a:solidFill>
            </a:endParaRPr>
          </a:p>
          <a:p>
            <a:pPr>
              <a:lnSpc>
                <a:spcPct val="150000"/>
              </a:lnSpc>
            </a:pPr>
            <a:r>
              <a:rPr lang="zh-CN" altLang="en-US" dirty="0"/>
              <a:t>这要得益于</a:t>
            </a:r>
            <a:r>
              <a:rPr lang="zh-CN" altLang="en-US" b="1" u="sng" dirty="0">
                <a:solidFill>
                  <a:srgbClr val="FF0000"/>
                </a:solidFill>
              </a:rPr>
              <a:t>大数据</a:t>
            </a:r>
            <a:r>
              <a:rPr lang="en-US" altLang="zh-CN" b="1" u="sng" dirty="0">
                <a:solidFill>
                  <a:srgbClr val="FF0000"/>
                </a:solidFill>
              </a:rPr>
              <a:t>+</a:t>
            </a:r>
            <a:r>
              <a:rPr lang="zh-CN" altLang="en-US" b="1" u="sng" dirty="0">
                <a:solidFill>
                  <a:srgbClr val="FF0000"/>
                </a:solidFill>
              </a:rPr>
              <a:t>仓配体系优势</a:t>
            </a:r>
            <a:r>
              <a:rPr lang="zh-CN" altLang="en-US" dirty="0"/>
              <a:t>。</a:t>
            </a:r>
            <a:r>
              <a:rPr lang="en-US" altLang="zh-CN" dirty="0"/>
              <a:t>(DIKUW</a:t>
            </a:r>
            <a:r>
              <a:rPr lang="zh-CN" altLang="en-US" dirty="0"/>
              <a:t>模型分析</a:t>
            </a:r>
            <a:r>
              <a:rPr lang="en-US" altLang="zh-CN" dirty="0"/>
              <a:t>)</a:t>
            </a:r>
          </a:p>
          <a:p>
            <a:pPr>
              <a:lnSpc>
                <a:spcPct val="150000"/>
              </a:lnSpc>
            </a:pPr>
            <a:r>
              <a:rPr lang="zh-CN" altLang="en-US" dirty="0"/>
              <a:t>根据网络大数据预测，</a:t>
            </a:r>
            <a:r>
              <a:rPr lang="zh-CN" altLang="en-US" u="sng" dirty="0">
                <a:solidFill>
                  <a:srgbClr val="FF0000"/>
                </a:solidFill>
              </a:rPr>
              <a:t>商家会提前锁定到区县的畅销型号，并把相关商品提前下沉到对应的中心、网点</a:t>
            </a:r>
            <a:r>
              <a:rPr lang="zh-CN" altLang="en-US" dirty="0"/>
              <a:t>，让商品距离用户最近。</a:t>
            </a:r>
            <a:endParaRPr lang="en-US" dirty="0"/>
          </a:p>
        </p:txBody>
      </p:sp>
      <p:sp>
        <p:nvSpPr>
          <p:cNvPr id="12" name="文本框 11"/>
          <p:cNvSpPr txBox="1"/>
          <p:nvPr/>
        </p:nvSpPr>
        <p:spPr>
          <a:xfrm>
            <a:off x="458257" y="3980428"/>
            <a:ext cx="4693490" cy="461665"/>
          </a:xfrm>
          <a:prstGeom prst="rect">
            <a:avLst/>
          </a:prstGeom>
          <a:noFill/>
          <a:ln>
            <a:solidFill>
              <a:srgbClr val="FF0000"/>
            </a:solidFill>
          </a:ln>
        </p:spPr>
        <p:txBody>
          <a:bodyPr wrap="square" rtlCol="0">
            <a:spAutoFit/>
          </a:bodyPr>
          <a:lstStyle/>
          <a:p>
            <a:r>
              <a:rPr lang="en-US" altLang="zh-CN" sz="2400" b="1" dirty="0" err="1">
                <a:solidFill>
                  <a:srgbClr val="FF0000"/>
                </a:solidFill>
              </a:rPr>
              <a:t>Dsicussion</a:t>
            </a:r>
            <a:r>
              <a:rPr lang="zh-CN" altLang="en-US" sz="2400" b="1" dirty="0">
                <a:solidFill>
                  <a:srgbClr val="FF0000"/>
                </a:solidFill>
              </a:rPr>
              <a:t>：这是怎么做到的？</a:t>
            </a:r>
            <a:endParaRPr lang="en-US" sz="2400" b="1" dirty="0">
              <a:solidFill>
                <a:srgbClr val="FF0000"/>
              </a:solidFill>
            </a:endParaRPr>
          </a:p>
        </p:txBody>
      </p:sp>
      <p:sp>
        <p:nvSpPr>
          <p:cNvPr id="13" name="标题 1"/>
          <p:cNvSpPr>
            <a:spLocks noGrp="1"/>
          </p:cNvSpPr>
          <p:nvPr>
            <p:ph type="title"/>
          </p:nvPr>
        </p:nvSpPr>
        <p:spPr>
          <a:xfrm>
            <a:off x="0" y="96730"/>
            <a:ext cx="8540750" cy="821913"/>
          </a:xfrm>
        </p:spPr>
        <p:txBody>
          <a:bodyPr/>
          <a:lstStyle/>
          <a:p>
            <a:r>
              <a:rPr lang="zh-CN" altLang="en-US" dirty="0"/>
              <a:t>应用案例： 引例</a:t>
            </a:r>
          </a:p>
        </p:txBody>
      </p:sp>
    </p:spTree>
    <p:extLst>
      <p:ext uri="{BB962C8B-B14F-4D97-AF65-F5344CB8AC3E}">
        <p14:creationId xmlns:p14="http://schemas.microsoft.com/office/powerpoint/2010/main" val="304845898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dirty="0"/>
              <a:t>应用案例</a:t>
            </a:r>
          </a:p>
        </p:txBody>
      </p:sp>
      <p:sp>
        <p:nvSpPr>
          <p:cNvPr id="76803" name="内容占位符 2"/>
          <p:cNvSpPr>
            <a:spLocks noGrp="1"/>
          </p:cNvSpPr>
          <p:nvPr>
            <p:ph idx="1"/>
          </p:nvPr>
        </p:nvSpPr>
        <p:spPr>
          <a:xfrm>
            <a:off x="609600" y="1500188"/>
            <a:ext cx="7891490" cy="4762500"/>
          </a:xfrm>
        </p:spPr>
        <p:txBody>
          <a:bodyPr>
            <a:normAutofit/>
          </a:bodyPr>
          <a:lstStyle/>
          <a:p>
            <a:pPr marL="0" indent="0">
              <a:buNone/>
            </a:pPr>
            <a:r>
              <a:rPr lang="en-US" altLang="zh-CN" b="1" dirty="0"/>
              <a:t>【</a:t>
            </a:r>
            <a:r>
              <a:rPr lang="zh-CN" altLang="en-US" b="1" dirty="0"/>
              <a:t>例</a:t>
            </a:r>
            <a:r>
              <a:rPr lang="en-US" altLang="zh-CN" b="1" dirty="0"/>
              <a:t>1.1】 </a:t>
            </a:r>
            <a:r>
              <a:rPr lang="zh-CN" altLang="en-US" b="1" dirty="0"/>
              <a:t>数据科学与</a:t>
            </a:r>
            <a:r>
              <a:rPr lang="en-US" altLang="zh-CN" b="1" dirty="0"/>
              <a:t>2012</a:t>
            </a:r>
            <a:r>
              <a:rPr lang="zh-CN" altLang="en-US" b="1" dirty="0"/>
              <a:t>年美国总统大选</a:t>
            </a:r>
            <a:endParaRPr lang="en-US" altLang="zh-CN" b="1" dirty="0"/>
          </a:p>
          <a:p>
            <a:r>
              <a:rPr lang="zh-CN" altLang="en-US" b="1" dirty="0"/>
              <a:t>奥巴马（</a:t>
            </a:r>
            <a:r>
              <a:rPr lang="en-US" altLang="zh-CN" b="1" dirty="0"/>
              <a:t>Obama</a:t>
            </a:r>
            <a:r>
              <a:rPr lang="zh-CN" altLang="en-US" b="1" dirty="0"/>
              <a:t>）竞选团队主管</a:t>
            </a:r>
            <a:r>
              <a:rPr lang="en-US" altLang="zh-CN" b="1" dirty="0"/>
              <a:t>Jim Messina </a:t>
            </a:r>
            <a:r>
              <a:rPr lang="zh-CN" altLang="en-US" b="1" dirty="0"/>
              <a:t>（吉姆 梅斯纳）宣布将打造一个完全不同、以数据为驱动力的竞选活动：</a:t>
            </a:r>
            <a:endParaRPr lang="en-US" altLang="zh-CN" b="1" dirty="0"/>
          </a:p>
          <a:p>
            <a:pPr marL="0" indent="0">
              <a:buNone/>
            </a:pPr>
            <a:r>
              <a:rPr lang="zh-CN" altLang="en-US" b="1" dirty="0"/>
              <a:t>  “政治是最终目标，但政治嗅觉已不再是总统候选人取胜的唯一方法。</a:t>
            </a:r>
            <a:r>
              <a:rPr lang="zh-CN" altLang="en-US" b="1" dirty="0">
                <a:solidFill>
                  <a:srgbClr val="FF0000"/>
                </a:solidFill>
              </a:rPr>
              <a:t>我们会在此次竞选活动中对每个事件进行数据分析</a:t>
            </a:r>
            <a:r>
              <a:rPr lang="zh-CN" altLang="en-US" b="1" dirty="0"/>
              <a:t>”</a:t>
            </a:r>
            <a:r>
              <a:rPr lang="en-US" altLang="zh-CN" b="1" dirty="0"/>
              <a:t>—by Jim Messina</a:t>
            </a:r>
          </a:p>
          <a:p>
            <a:pPr>
              <a:buClr>
                <a:schemeClr val="tx2"/>
              </a:buClr>
              <a:buFont typeface="Wingdings" pitchFamily="2" charset="2"/>
              <a:buChar char="Ø"/>
            </a:pPr>
            <a:endParaRPr lang="en-US" altLang="zh-CN" b="1" dirty="0"/>
          </a:p>
          <a:p>
            <a:pPr>
              <a:buClr>
                <a:schemeClr val="tx2"/>
              </a:buClr>
              <a:buFont typeface="Wingdings" pitchFamily="2" charset="2"/>
              <a:buChar char="Ø"/>
            </a:pPr>
            <a:endParaRPr lang="en-US" altLang="zh-CN" b="1" dirty="0"/>
          </a:p>
          <a:p>
            <a:endParaRPr lang="zh-CN" altLang="en-US" b="1" dirty="0"/>
          </a:p>
        </p:txBody>
      </p:sp>
      <p:sp>
        <p:nvSpPr>
          <p:cNvPr id="76805" name="文本占位符 4"/>
          <p:cNvSpPr>
            <a:spLocks noGrp="1"/>
          </p:cNvSpPr>
          <p:nvPr>
            <p:ph type="body" sz="quarter" idx="13"/>
          </p:nvPr>
        </p:nvSpPr>
        <p:spPr>
          <a:ln w="9525"/>
        </p:spPr>
        <p:txBody>
          <a:bodyPr>
            <a:normAutofit lnSpcReduction="10000"/>
          </a:bodyPr>
          <a:lstStyle/>
          <a:p>
            <a:r>
              <a:rPr lang="en-US" altLang="zh-CN"/>
              <a:t>1.6</a:t>
            </a:r>
            <a:r>
              <a:rPr lang="zh-CN" altLang="en-US"/>
              <a:t>应用案例</a:t>
            </a:r>
          </a:p>
        </p:txBody>
      </p:sp>
      <p:sp>
        <p:nvSpPr>
          <p:cNvPr id="2" name="文本框 1"/>
          <p:cNvSpPr txBox="1"/>
          <p:nvPr/>
        </p:nvSpPr>
        <p:spPr>
          <a:xfrm>
            <a:off x="1783037" y="4653136"/>
            <a:ext cx="5544616" cy="1200329"/>
          </a:xfrm>
          <a:prstGeom prst="rect">
            <a:avLst/>
          </a:prstGeom>
          <a:noFill/>
          <a:ln>
            <a:solidFill>
              <a:srgbClr val="FF0000"/>
            </a:solidFill>
          </a:ln>
        </p:spPr>
        <p:txBody>
          <a:bodyPr wrap="square" rtlCol="0">
            <a:spAutoFit/>
          </a:bodyPr>
          <a:lstStyle/>
          <a:p>
            <a:r>
              <a:rPr lang="zh-CN" altLang="en-US" sz="2400" dirty="0"/>
              <a:t>此案例中</a:t>
            </a:r>
            <a:r>
              <a:rPr lang="zh-CN" altLang="en-US" sz="2400" dirty="0">
                <a:solidFill>
                  <a:srgbClr val="FF0000"/>
                </a:solidFill>
              </a:rPr>
              <a:t>数据科学的理念在竞选中被广泛应用</a:t>
            </a:r>
            <a:r>
              <a:rPr lang="zh-CN" altLang="en-US" sz="2400" dirty="0"/>
              <a:t>并发挥出与众不同的作用，</a:t>
            </a:r>
            <a:endParaRPr lang="en-US" altLang="zh-CN" sz="2400" dirty="0"/>
          </a:p>
          <a:p>
            <a:r>
              <a:rPr lang="zh-CN" altLang="en-US" sz="2400" dirty="0"/>
              <a:t>因此，此案例成为</a:t>
            </a:r>
            <a:r>
              <a:rPr lang="zh-CN" altLang="en-US" sz="2400" u="sng" dirty="0">
                <a:solidFill>
                  <a:srgbClr val="FF0000"/>
                </a:solidFill>
              </a:rPr>
              <a:t>数据科学的经典案例</a:t>
            </a:r>
            <a:r>
              <a:rPr lang="zh-CN" altLang="en-US" sz="2400" u="sng" dirty="0"/>
              <a:t>。</a:t>
            </a:r>
            <a:endParaRPr lang="en-US" sz="2400" u="sng" dirty="0"/>
          </a:p>
        </p:txBody>
      </p:sp>
    </p:spTree>
  </p:cSld>
  <p:clrMapOvr>
    <a:masterClrMapping/>
  </p:clrMapOvr>
  <p:transition>
    <p:blinds dir="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dirty="0"/>
              <a:t>应用案例</a:t>
            </a:r>
          </a:p>
        </p:txBody>
      </p:sp>
      <p:sp>
        <p:nvSpPr>
          <p:cNvPr id="76803" name="内容占位符 2"/>
          <p:cNvSpPr>
            <a:spLocks noGrp="1"/>
          </p:cNvSpPr>
          <p:nvPr>
            <p:ph idx="1"/>
          </p:nvPr>
        </p:nvSpPr>
        <p:spPr>
          <a:xfrm>
            <a:off x="609600" y="1500188"/>
            <a:ext cx="7891490" cy="5169172"/>
          </a:xfrm>
        </p:spPr>
        <p:txBody>
          <a:bodyPr>
            <a:normAutofit fontScale="92500" lnSpcReduction="10000"/>
          </a:bodyPr>
          <a:lstStyle/>
          <a:p>
            <a:r>
              <a:rPr lang="en-US" altLang="zh-CN" b="1" dirty="0"/>
              <a:t>【</a:t>
            </a:r>
            <a:r>
              <a:rPr lang="zh-CN" altLang="en-US" b="1" dirty="0"/>
              <a:t>例</a:t>
            </a:r>
            <a:r>
              <a:rPr lang="en-US" altLang="zh-CN" b="1" dirty="0"/>
              <a:t>1.1】 </a:t>
            </a:r>
            <a:r>
              <a:rPr lang="zh-CN" altLang="en-US" b="1" dirty="0"/>
              <a:t>数据科学与</a:t>
            </a:r>
            <a:r>
              <a:rPr lang="en-US" altLang="zh-CN" b="1" dirty="0"/>
              <a:t>2012</a:t>
            </a:r>
            <a:r>
              <a:rPr lang="zh-CN" altLang="en-US" b="1" dirty="0"/>
              <a:t>年美国总统大选</a:t>
            </a:r>
            <a:endParaRPr lang="en-US" altLang="zh-CN" b="1" dirty="0"/>
          </a:p>
          <a:p>
            <a:endParaRPr lang="en-US" altLang="zh-CN" b="1" dirty="0"/>
          </a:p>
          <a:p>
            <a:pPr lvl="1"/>
            <a:r>
              <a:rPr lang="zh-CN" altLang="en-US" sz="2600" b="1" dirty="0"/>
              <a:t>（</a:t>
            </a:r>
            <a:r>
              <a:rPr lang="en-US" altLang="zh-CN" sz="2600" b="1" dirty="0"/>
              <a:t>1</a:t>
            </a:r>
            <a:r>
              <a:rPr lang="zh-CN" altLang="en-US" sz="2600" b="1" dirty="0"/>
              <a:t>）团队构建</a:t>
            </a:r>
            <a:r>
              <a:rPr lang="en-US" altLang="zh-CN" sz="2600" b="1" dirty="0"/>
              <a:t>——</a:t>
            </a:r>
            <a:r>
              <a:rPr lang="zh-CN" altLang="en-US" sz="2600" b="1" dirty="0"/>
              <a:t>竞选团队</a:t>
            </a:r>
            <a:endParaRPr lang="en-US" altLang="zh-CN" sz="2600" b="1" dirty="0"/>
          </a:p>
          <a:p>
            <a:pPr lvl="2"/>
            <a:r>
              <a:rPr lang="zh-CN" altLang="en-US" sz="2400" b="1" dirty="0"/>
              <a:t>高级助理</a:t>
            </a:r>
            <a:r>
              <a:rPr lang="en-US" altLang="zh-CN" sz="2400" b="1" dirty="0"/>
              <a:t>:</a:t>
            </a:r>
            <a:r>
              <a:rPr lang="zh-CN" altLang="en-US" sz="2400" b="1" dirty="0"/>
              <a:t>根据分析团队所得出的结果，制定和调整下一步竞选方案</a:t>
            </a:r>
            <a:endParaRPr lang="en-US" altLang="zh-CN" sz="2400" b="1" dirty="0"/>
          </a:p>
          <a:p>
            <a:pPr lvl="2"/>
            <a:r>
              <a:rPr lang="zh-CN" altLang="en-US" sz="2400" b="1" dirty="0"/>
              <a:t>数据科学家</a:t>
            </a:r>
            <a:r>
              <a:rPr lang="zh-CN" altLang="en-US" sz="2400" b="1" dirty="0">
                <a:sym typeface="Wingdings" pitchFamily="2" charset="2"/>
              </a:rPr>
              <a:t>：</a:t>
            </a:r>
            <a:r>
              <a:rPr lang="zh-CN" altLang="en-US" sz="2400" b="1" dirty="0">
                <a:solidFill>
                  <a:srgbClr val="FF0000"/>
                </a:solidFill>
              </a:rPr>
              <a:t>雷伊德</a:t>
            </a:r>
            <a:r>
              <a:rPr lang="en-US" altLang="zh-CN" sz="2400" b="1" dirty="0">
                <a:solidFill>
                  <a:srgbClr val="FF0000"/>
                </a:solidFill>
              </a:rPr>
              <a:t>•</a:t>
            </a:r>
            <a:r>
              <a:rPr lang="zh-CN" altLang="en-US" sz="2400" b="1" dirty="0">
                <a:solidFill>
                  <a:srgbClr val="FF0000"/>
                </a:solidFill>
              </a:rPr>
              <a:t>加尼 </a:t>
            </a:r>
            <a:r>
              <a:rPr lang="en-US" altLang="zh-CN" sz="2400" b="1" dirty="0">
                <a:solidFill>
                  <a:srgbClr val="FF0000"/>
                </a:solidFill>
              </a:rPr>
              <a:t>(</a:t>
            </a:r>
            <a:r>
              <a:rPr lang="en-US" altLang="zh-CN" sz="2400" b="1" dirty="0" err="1">
                <a:solidFill>
                  <a:srgbClr val="FF0000"/>
                </a:solidFill>
              </a:rPr>
              <a:t>Rayid</a:t>
            </a:r>
            <a:r>
              <a:rPr lang="en-US" altLang="zh-CN" sz="2400" b="1" dirty="0">
                <a:solidFill>
                  <a:srgbClr val="FF0000"/>
                </a:solidFill>
              </a:rPr>
              <a:t> </a:t>
            </a:r>
            <a:r>
              <a:rPr lang="en-US" altLang="zh-CN" sz="2400" b="1" dirty="0" err="1">
                <a:solidFill>
                  <a:srgbClr val="FF0000"/>
                </a:solidFill>
              </a:rPr>
              <a:t>Ghani</a:t>
            </a:r>
            <a:r>
              <a:rPr lang="zh-CN" altLang="en-US" sz="2400" b="1" dirty="0">
                <a:solidFill>
                  <a:srgbClr val="FF0000"/>
                </a:solidFill>
              </a:rPr>
              <a:t>）</a:t>
            </a:r>
            <a:r>
              <a:rPr lang="zh-CN" altLang="en-US" sz="2400" b="1" u="sng" dirty="0"/>
              <a:t>担任竞选的首席科学家。</a:t>
            </a:r>
            <a:endParaRPr lang="en-US" altLang="zh-CN" sz="2400" b="1" u="sng" dirty="0"/>
          </a:p>
          <a:p>
            <a:pPr lvl="2"/>
            <a:r>
              <a:rPr lang="en-US" sz="2400" dirty="0" err="1"/>
              <a:t>Rayid</a:t>
            </a:r>
            <a:r>
              <a:rPr lang="en-US" sz="2400" dirty="0"/>
              <a:t> </a:t>
            </a:r>
            <a:r>
              <a:rPr lang="en-US" sz="2400" dirty="0" err="1"/>
              <a:t>Ghani</a:t>
            </a:r>
            <a:r>
              <a:rPr lang="zh-CN" altLang="en-US" sz="2400" dirty="0"/>
              <a:t>，号称，美国的帝师，“</a:t>
            </a:r>
            <a:r>
              <a:rPr lang="en-US" sz="2400" dirty="0"/>
              <a:t>Obama for America presidential campaign Chief Scientist—</a:t>
            </a:r>
            <a:r>
              <a:rPr lang="zh-CN" altLang="en-US" sz="2400" dirty="0"/>
              <a:t>”，翻译过来</a:t>
            </a:r>
            <a:endParaRPr lang="en-US" altLang="zh-CN" sz="2400" dirty="0"/>
          </a:p>
          <a:p>
            <a:pPr marL="914400" lvl="2" indent="0">
              <a:buNone/>
            </a:pPr>
            <a:r>
              <a:rPr lang="zh-CN" altLang="en-US" sz="2400" dirty="0"/>
              <a:t>“</a:t>
            </a:r>
            <a:r>
              <a:rPr lang="zh-CN" altLang="en-US" sz="2400" dirty="0">
                <a:solidFill>
                  <a:srgbClr val="FF0000"/>
                </a:solidFill>
              </a:rPr>
              <a:t>奉天承运皇帝诏曰美利坚合众国奥巴马总统竞选之首席科学家</a:t>
            </a:r>
            <a:r>
              <a:rPr lang="zh-CN" altLang="en-US" sz="2400" dirty="0"/>
              <a:t>”</a:t>
            </a:r>
            <a:endParaRPr lang="en-US" altLang="zh-CN" sz="2400" dirty="0"/>
          </a:p>
          <a:p>
            <a:pPr marL="914400" lvl="2" indent="0">
              <a:buNone/>
            </a:pPr>
            <a:r>
              <a:rPr lang="zh-CN" altLang="en-US" sz="2400" dirty="0"/>
              <a:t>他的恩师</a:t>
            </a:r>
            <a:r>
              <a:rPr lang="en-US" sz="2400" dirty="0"/>
              <a:t>Tom Mitchell</a:t>
            </a:r>
            <a:r>
              <a:rPr lang="zh-CN" altLang="en-US" sz="2400" dirty="0"/>
              <a:t>，是“机器学习”的鼻祖。</a:t>
            </a:r>
            <a:endParaRPr lang="en-US" altLang="zh-CN" sz="2400" b="1" dirty="0"/>
          </a:p>
          <a:p>
            <a:pPr>
              <a:buClr>
                <a:schemeClr val="tx2"/>
              </a:buClr>
              <a:buFont typeface="Wingdings" pitchFamily="2" charset="2"/>
              <a:buNone/>
            </a:pPr>
            <a:endParaRPr lang="zh-CN" altLang="en-US" b="1" dirty="0"/>
          </a:p>
          <a:p>
            <a:pPr>
              <a:buClr>
                <a:schemeClr val="tx2"/>
              </a:buClr>
              <a:buFont typeface="Wingdings" pitchFamily="2" charset="2"/>
              <a:buChar char="Ø"/>
            </a:pPr>
            <a:endParaRPr lang="zh-CN" altLang="en-US" b="1" dirty="0"/>
          </a:p>
          <a:p>
            <a:pPr>
              <a:buClr>
                <a:schemeClr val="tx2"/>
              </a:buClr>
              <a:buFont typeface="Wingdings" pitchFamily="2" charset="2"/>
              <a:buChar char="Ø"/>
            </a:pPr>
            <a:endParaRPr lang="en-US" altLang="zh-CN" b="1" dirty="0"/>
          </a:p>
          <a:p>
            <a:pPr>
              <a:buClr>
                <a:schemeClr val="tx2"/>
              </a:buClr>
              <a:buFont typeface="Wingdings" pitchFamily="2" charset="2"/>
              <a:buChar char="Ø"/>
            </a:pPr>
            <a:endParaRPr lang="en-US" altLang="zh-CN" b="1" dirty="0"/>
          </a:p>
          <a:p>
            <a:endParaRPr lang="zh-CN" altLang="en-US" b="1" dirty="0"/>
          </a:p>
        </p:txBody>
      </p:sp>
      <p:sp>
        <p:nvSpPr>
          <p:cNvPr id="76805" name="文本占位符 4"/>
          <p:cNvSpPr>
            <a:spLocks noGrp="1"/>
          </p:cNvSpPr>
          <p:nvPr>
            <p:ph type="body" sz="quarter" idx="13"/>
          </p:nvPr>
        </p:nvSpPr>
        <p:spPr>
          <a:ln w="9525"/>
        </p:spPr>
        <p:txBody>
          <a:bodyPr>
            <a:normAutofit lnSpcReduction="10000"/>
          </a:bodyPr>
          <a:lstStyle/>
          <a:p>
            <a:r>
              <a:rPr lang="en-US" altLang="zh-CN"/>
              <a:t>1.6</a:t>
            </a:r>
            <a:r>
              <a:rPr lang="zh-CN" altLang="en-US"/>
              <a:t>应用案例</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2010" y="1330678"/>
            <a:ext cx="1381125" cy="1447800"/>
          </a:xfrm>
          <a:prstGeom prst="rect">
            <a:avLst/>
          </a:prstGeom>
        </p:spPr>
      </p:pic>
      <p:cxnSp>
        <p:nvCxnSpPr>
          <p:cNvPr id="5" name="曲线连接符 4"/>
          <p:cNvCxnSpPr>
            <a:endCxn id="3" idx="1"/>
          </p:cNvCxnSpPr>
          <p:nvPr/>
        </p:nvCxnSpPr>
        <p:spPr>
          <a:xfrm rot="5400000" flipH="1" flipV="1">
            <a:off x="5435623" y="2055051"/>
            <a:ext cx="1826860" cy="182591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381993"/>
      </p:ext>
    </p:extLst>
  </p:cSld>
  <p:clrMapOvr>
    <a:masterClrMapping/>
  </p:clrMapOvr>
  <p:transition>
    <p:blinds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115616" y="2420888"/>
            <a:ext cx="7779702" cy="3096344"/>
          </a:xfrm>
          <a:prstGeom prst="rect">
            <a:avLst/>
          </a:prstGeom>
        </p:spPr>
      </p:pic>
      <p:sp>
        <p:nvSpPr>
          <p:cNvPr id="6" name="圆角矩形 5"/>
          <p:cNvSpPr/>
          <p:nvPr/>
        </p:nvSpPr>
        <p:spPr>
          <a:xfrm>
            <a:off x="4716016" y="4437112"/>
            <a:ext cx="4179302"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圆角矩形 6"/>
          <p:cNvSpPr/>
          <p:nvPr/>
        </p:nvSpPr>
        <p:spPr>
          <a:xfrm>
            <a:off x="4535557" y="4695428"/>
            <a:ext cx="4179302"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圆角矩形 7"/>
          <p:cNvSpPr/>
          <p:nvPr/>
        </p:nvSpPr>
        <p:spPr>
          <a:xfrm>
            <a:off x="2478695" y="5690651"/>
            <a:ext cx="4474642" cy="6224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rPr>
              <a:t>人工智能：从</a:t>
            </a:r>
            <a:r>
              <a:rPr lang="en-US" altLang="zh-CN" sz="2400" dirty="0">
                <a:solidFill>
                  <a:srgbClr val="FF0000"/>
                </a:solidFill>
              </a:rPr>
              <a:t>36</a:t>
            </a:r>
            <a:r>
              <a:rPr lang="zh-CN" altLang="en-US" sz="2400" dirty="0">
                <a:solidFill>
                  <a:srgbClr val="FF0000"/>
                </a:solidFill>
              </a:rPr>
              <a:t>万小时</a:t>
            </a:r>
            <a:r>
              <a:rPr lang="en-US" altLang="zh-CN" sz="2400" dirty="0">
                <a:solidFill>
                  <a:srgbClr val="FF0000"/>
                </a:solidFill>
              </a:rPr>
              <a:t>-&gt;</a:t>
            </a:r>
            <a:r>
              <a:rPr lang="zh-CN" altLang="en-US" sz="2400" dirty="0">
                <a:solidFill>
                  <a:srgbClr val="FF0000"/>
                </a:solidFill>
              </a:rPr>
              <a:t>几秒</a:t>
            </a:r>
            <a:endParaRPr lang="en-US" sz="2400" dirty="0">
              <a:solidFill>
                <a:srgbClr val="FF0000"/>
              </a:solidFill>
            </a:endParaRPr>
          </a:p>
        </p:txBody>
      </p:sp>
      <p:sp>
        <p:nvSpPr>
          <p:cNvPr id="10" name="圆角矩形 9"/>
          <p:cNvSpPr/>
          <p:nvPr/>
        </p:nvSpPr>
        <p:spPr>
          <a:xfrm>
            <a:off x="2689899" y="2118856"/>
            <a:ext cx="1438593" cy="4179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6.9</a:t>
            </a:r>
            <a:r>
              <a:rPr lang="zh-CN" altLang="en-US" dirty="0">
                <a:solidFill>
                  <a:srgbClr val="FF0000"/>
                </a:solidFill>
              </a:rPr>
              <a:t>万个赞</a:t>
            </a:r>
            <a:endParaRPr lang="en-US" dirty="0">
              <a:solidFill>
                <a:srgbClr val="FF0000"/>
              </a:solidFill>
            </a:endParaRPr>
          </a:p>
        </p:txBody>
      </p:sp>
      <p:sp>
        <p:nvSpPr>
          <p:cNvPr id="3" name="页脚占位符 2"/>
          <p:cNvSpPr>
            <a:spLocks noGrp="1"/>
          </p:cNvSpPr>
          <p:nvPr>
            <p:ph type="ftr" sz="quarter" idx="11"/>
          </p:nvPr>
        </p:nvSpPr>
        <p:spPr/>
        <p:txBody>
          <a:bodyPr/>
          <a:lstStyle/>
          <a:p>
            <a:pPr>
              <a:defRPr/>
            </a:pPr>
            <a:endParaRPr lang="en-US" altLang="zh-CN"/>
          </a:p>
        </p:txBody>
      </p:sp>
      <p:pic>
        <p:nvPicPr>
          <p:cNvPr id="12" name="图片 11">
            <a:extLst>
              <a:ext uri="{FF2B5EF4-FFF2-40B4-BE49-F238E27FC236}">
                <a16:creationId xmlns="" xmlns:a16="http://schemas.microsoft.com/office/drawing/2014/main" id="{9CC49CFF-DC43-4183-AA1D-AD95632ADE66}"/>
              </a:ext>
            </a:extLst>
          </p:cNvPr>
          <p:cNvPicPr>
            <a:picLocks noChangeAspect="1"/>
          </p:cNvPicPr>
          <p:nvPr/>
        </p:nvPicPr>
        <p:blipFill>
          <a:blip r:embed="rId3"/>
          <a:stretch>
            <a:fillRect/>
          </a:stretch>
        </p:blipFill>
        <p:spPr>
          <a:xfrm>
            <a:off x="1475656" y="458072"/>
            <a:ext cx="7419662" cy="1178201"/>
          </a:xfrm>
          <a:prstGeom prst="rect">
            <a:avLst/>
          </a:prstGeom>
        </p:spPr>
      </p:pic>
      <p:sp>
        <p:nvSpPr>
          <p:cNvPr id="9" name="圆角矩形 8"/>
          <p:cNvSpPr/>
          <p:nvPr/>
        </p:nvSpPr>
        <p:spPr>
          <a:xfrm>
            <a:off x="4800659" y="1251805"/>
            <a:ext cx="2061935" cy="3876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2017</a:t>
            </a:r>
            <a:r>
              <a:rPr lang="zh-CN" altLang="en-US" dirty="0">
                <a:solidFill>
                  <a:srgbClr val="FF0000"/>
                </a:solidFill>
              </a:rPr>
              <a:t>年</a:t>
            </a:r>
            <a:r>
              <a:rPr lang="en-US" altLang="zh-CN" dirty="0">
                <a:solidFill>
                  <a:srgbClr val="FF0000"/>
                </a:solidFill>
              </a:rPr>
              <a:t>3</a:t>
            </a:r>
            <a:r>
              <a:rPr lang="zh-CN" altLang="en-US" dirty="0">
                <a:solidFill>
                  <a:srgbClr val="FF0000"/>
                </a:solidFill>
              </a:rPr>
              <a:t>月</a:t>
            </a:r>
            <a:r>
              <a:rPr lang="en-US" altLang="zh-CN" dirty="0">
                <a:solidFill>
                  <a:srgbClr val="FF0000"/>
                </a:solidFill>
              </a:rPr>
              <a:t>24</a:t>
            </a:r>
            <a:r>
              <a:rPr lang="zh-CN" altLang="en-US" dirty="0">
                <a:solidFill>
                  <a:srgbClr val="FF0000"/>
                </a:solidFill>
              </a:rPr>
              <a:t>日</a:t>
            </a:r>
            <a:endParaRPr lang="en-US" dirty="0">
              <a:solidFill>
                <a:srgbClr val="FF0000"/>
              </a:solidFill>
            </a:endParaRPr>
          </a:p>
        </p:txBody>
      </p:sp>
    </p:spTree>
    <p:extLst>
      <p:ext uri="{BB962C8B-B14F-4D97-AF65-F5344CB8AC3E}">
        <p14:creationId xmlns:p14="http://schemas.microsoft.com/office/powerpoint/2010/main" val="17118943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dirty="0"/>
              <a:t>应用案例</a:t>
            </a:r>
          </a:p>
        </p:txBody>
      </p:sp>
      <p:sp>
        <p:nvSpPr>
          <p:cNvPr id="76803" name="内容占位符 2"/>
          <p:cNvSpPr>
            <a:spLocks noGrp="1"/>
          </p:cNvSpPr>
          <p:nvPr>
            <p:ph idx="1"/>
          </p:nvPr>
        </p:nvSpPr>
        <p:spPr>
          <a:xfrm>
            <a:off x="623080" y="980728"/>
            <a:ext cx="7891490" cy="5256584"/>
          </a:xfrm>
        </p:spPr>
        <p:txBody>
          <a:bodyPr>
            <a:normAutofit/>
          </a:bodyPr>
          <a:lstStyle/>
          <a:p>
            <a:r>
              <a:rPr lang="en-US" altLang="zh-CN" b="1" dirty="0"/>
              <a:t>【</a:t>
            </a:r>
            <a:r>
              <a:rPr lang="zh-CN" altLang="en-US" b="1" dirty="0"/>
              <a:t>例</a:t>
            </a:r>
            <a:r>
              <a:rPr lang="en-US" altLang="zh-CN" b="1" dirty="0"/>
              <a:t>1.1】 </a:t>
            </a:r>
            <a:r>
              <a:rPr lang="zh-CN" altLang="en-US" b="1" dirty="0"/>
              <a:t>数据科学与</a:t>
            </a:r>
            <a:r>
              <a:rPr lang="en-US" altLang="zh-CN" b="1" dirty="0"/>
              <a:t>2012</a:t>
            </a:r>
            <a:r>
              <a:rPr lang="zh-CN" altLang="en-US" b="1" dirty="0"/>
              <a:t>年美国总统大选</a:t>
            </a:r>
            <a:endParaRPr lang="en-US" altLang="zh-CN" b="1" dirty="0"/>
          </a:p>
          <a:p>
            <a:pPr lvl="2"/>
            <a:r>
              <a:rPr lang="zh-CN" altLang="en-US" sz="2400" b="1" dirty="0">
                <a:solidFill>
                  <a:srgbClr val="FF0000"/>
                </a:solidFill>
              </a:rPr>
              <a:t>雷伊德</a:t>
            </a:r>
            <a:r>
              <a:rPr lang="en-US" altLang="zh-CN" sz="2400" b="1" dirty="0">
                <a:solidFill>
                  <a:srgbClr val="FF0000"/>
                </a:solidFill>
              </a:rPr>
              <a:t>•</a:t>
            </a:r>
            <a:r>
              <a:rPr lang="zh-CN" altLang="en-US" sz="2400" b="1" dirty="0">
                <a:solidFill>
                  <a:srgbClr val="FF0000"/>
                </a:solidFill>
              </a:rPr>
              <a:t>加尼 </a:t>
            </a:r>
            <a:r>
              <a:rPr lang="en-US" altLang="zh-CN" sz="2400" b="1" dirty="0">
                <a:solidFill>
                  <a:srgbClr val="FF0000"/>
                </a:solidFill>
              </a:rPr>
              <a:t>(</a:t>
            </a:r>
            <a:r>
              <a:rPr lang="en-US" altLang="zh-CN" sz="2400" b="1" dirty="0" err="1">
                <a:solidFill>
                  <a:srgbClr val="FF0000"/>
                </a:solidFill>
              </a:rPr>
              <a:t>Rayid</a:t>
            </a:r>
            <a:r>
              <a:rPr lang="en-US" altLang="zh-CN" sz="2400" b="1" dirty="0">
                <a:solidFill>
                  <a:srgbClr val="FF0000"/>
                </a:solidFill>
              </a:rPr>
              <a:t> </a:t>
            </a:r>
            <a:r>
              <a:rPr lang="en-US" altLang="zh-CN" sz="2400" b="1" dirty="0" err="1">
                <a:solidFill>
                  <a:srgbClr val="FF0000"/>
                </a:solidFill>
              </a:rPr>
              <a:t>Ghani</a:t>
            </a:r>
            <a:r>
              <a:rPr lang="zh-CN" altLang="en-US" sz="2400" b="1" dirty="0">
                <a:solidFill>
                  <a:srgbClr val="FF0000"/>
                </a:solidFill>
              </a:rPr>
              <a:t>）的团队成果</a:t>
            </a:r>
            <a:endParaRPr lang="zh-CN" altLang="en-US" sz="2400" b="1" dirty="0"/>
          </a:p>
          <a:p>
            <a:pPr>
              <a:buClr>
                <a:schemeClr val="tx2"/>
              </a:buClr>
              <a:buFont typeface="Wingdings" pitchFamily="2" charset="2"/>
              <a:buChar char="Ø"/>
            </a:pPr>
            <a:r>
              <a:rPr lang="zh-CN" altLang="en-US" dirty="0"/>
              <a:t>他们</a:t>
            </a:r>
            <a:r>
              <a:rPr lang="zh-CN" altLang="en-US" b="1" dirty="0">
                <a:solidFill>
                  <a:srgbClr val="FF0000"/>
                </a:solidFill>
              </a:rPr>
              <a:t>借助模型</a:t>
            </a:r>
            <a:r>
              <a:rPr lang="zh-CN" altLang="en-US" dirty="0"/>
              <a:t>帮助奥巴马筹集到</a:t>
            </a:r>
            <a:r>
              <a:rPr lang="zh-CN" altLang="en-US" b="1" dirty="0">
                <a:solidFill>
                  <a:srgbClr val="FF0000"/>
                </a:solidFill>
              </a:rPr>
              <a:t>创纪录的</a:t>
            </a:r>
            <a:r>
              <a:rPr lang="en-US" altLang="zh-CN" b="1" dirty="0">
                <a:solidFill>
                  <a:srgbClr val="FF0000"/>
                </a:solidFill>
              </a:rPr>
              <a:t>10</a:t>
            </a:r>
            <a:r>
              <a:rPr lang="zh-CN" altLang="en-US" b="1" dirty="0">
                <a:solidFill>
                  <a:srgbClr val="FF0000"/>
                </a:solidFill>
              </a:rPr>
              <a:t>亿美元</a:t>
            </a:r>
            <a:endParaRPr lang="en-US" altLang="zh-CN" b="1" dirty="0">
              <a:solidFill>
                <a:srgbClr val="FF0000"/>
              </a:solidFill>
            </a:endParaRPr>
          </a:p>
          <a:p>
            <a:pPr>
              <a:buClr>
                <a:schemeClr val="tx2"/>
              </a:buClr>
              <a:buFont typeface="Wingdings" pitchFamily="2" charset="2"/>
              <a:buChar char="Ø"/>
            </a:pPr>
            <a:r>
              <a:rPr lang="zh-CN" altLang="en-US" dirty="0"/>
              <a:t>他们创造出了摇摆州选民的精细模型</a:t>
            </a:r>
            <a:endParaRPr lang="en-US" altLang="zh-CN" dirty="0"/>
          </a:p>
          <a:p>
            <a:pPr>
              <a:buClr>
                <a:schemeClr val="tx2"/>
              </a:buClr>
              <a:buFont typeface="Wingdings" pitchFamily="2" charset="2"/>
              <a:buChar char="Ø"/>
            </a:pPr>
            <a:r>
              <a:rPr lang="zh-CN" altLang="en-US" dirty="0"/>
              <a:t>他们帮助</a:t>
            </a:r>
            <a:r>
              <a:rPr lang="zh-CN" altLang="en-US" b="1" u="sng" dirty="0"/>
              <a:t>优化电视精准投放广告</a:t>
            </a:r>
            <a:r>
              <a:rPr lang="zh-CN" altLang="en-US" dirty="0"/>
              <a:t>的模式</a:t>
            </a:r>
            <a:endParaRPr lang="en-US" altLang="zh-CN" dirty="0"/>
          </a:p>
          <a:p>
            <a:pPr>
              <a:buClr>
                <a:schemeClr val="tx2"/>
              </a:buClr>
              <a:buFont typeface="Wingdings" pitchFamily="2" charset="2"/>
              <a:buChar char="Ø"/>
            </a:pPr>
            <a:r>
              <a:rPr lang="zh-CN" altLang="en-US" dirty="0"/>
              <a:t>他们利用数据库开发出针对不同类型的选民不同的宣传策略。他们的系统能为每个选民找出一个最能说服他的理由。</a:t>
            </a:r>
            <a:endParaRPr lang="en-US" altLang="zh-CN" dirty="0"/>
          </a:p>
          <a:p>
            <a:pPr>
              <a:buClr>
                <a:schemeClr val="tx2"/>
              </a:buClr>
              <a:buFont typeface="Wingdings" pitchFamily="2" charset="2"/>
              <a:buChar char="Ø"/>
            </a:pPr>
            <a:r>
              <a:rPr lang="zh-CN" altLang="en-US" dirty="0"/>
              <a:t>他们</a:t>
            </a:r>
            <a:r>
              <a:rPr lang="zh-CN" altLang="en-US" b="1" u="sng" dirty="0">
                <a:solidFill>
                  <a:srgbClr val="FF0000"/>
                </a:solidFill>
              </a:rPr>
              <a:t>建立模型能够预测谁会在线捐款</a:t>
            </a:r>
            <a:endParaRPr lang="en-US" altLang="zh-CN" b="1" u="sng" dirty="0">
              <a:solidFill>
                <a:srgbClr val="FF0000"/>
              </a:solidFill>
            </a:endParaRPr>
          </a:p>
          <a:p>
            <a:pPr>
              <a:buClr>
                <a:schemeClr val="tx2"/>
              </a:buClr>
              <a:buFont typeface="Wingdings" pitchFamily="2" charset="2"/>
              <a:buChar char="Ø"/>
            </a:pPr>
            <a:r>
              <a:rPr lang="zh-CN" altLang="en-US" dirty="0"/>
              <a:t>他们用来网上筹款的邮件宣传</a:t>
            </a:r>
            <a:r>
              <a:rPr lang="en-US" altLang="zh-CN" dirty="0"/>
              <a:t>EDM</a:t>
            </a:r>
            <a:r>
              <a:rPr lang="zh-CN" altLang="en-US" dirty="0"/>
              <a:t>也充分利用了数据收集和分析。</a:t>
            </a:r>
            <a:endParaRPr lang="en-US" altLang="zh-CN" dirty="0"/>
          </a:p>
          <a:p>
            <a:pPr>
              <a:buClr>
                <a:schemeClr val="tx2"/>
              </a:buClr>
              <a:buFont typeface="Wingdings" pitchFamily="2" charset="2"/>
              <a:buChar char="Ø"/>
            </a:pPr>
            <a:endParaRPr lang="zh-CN" altLang="en-US" b="1" dirty="0"/>
          </a:p>
          <a:p>
            <a:pPr>
              <a:buClr>
                <a:schemeClr val="tx2"/>
              </a:buClr>
              <a:buFont typeface="Wingdings" pitchFamily="2" charset="2"/>
              <a:buChar char="Ø"/>
            </a:pPr>
            <a:endParaRPr lang="en-US" altLang="zh-CN" b="1" dirty="0"/>
          </a:p>
          <a:p>
            <a:pPr>
              <a:buClr>
                <a:schemeClr val="tx2"/>
              </a:buClr>
              <a:buFont typeface="Wingdings" pitchFamily="2" charset="2"/>
              <a:buChar char="Ø"/>
            </a:pPr>
            <a:endParaRPr lang="en-US" altLang="zh-CN" b="1" dirty="0"/>
          </a:p>
          <a:p>
            <a:endParaRPr lang="zh-CN" altLang="en-US" b="1" dirty="0"/>
          </a:p>
        </p:txBody>
      </p:sp>
      <p:sp>
        <p:nvSpPr>
          <p:cNvPr id="76805" name="文本占位符 4"/>
          <p:cNvSpPr>
            <a:spLocks noGrp="1"/>
          </p:cNvSpPr>
          <p:nvPr>
            <p:ph type="body" sz="quarter" idx="13"/>
          </p:nvPr>
        </p:nvSpPr>
        <p:spPr>
          <a:ln w="9525"/>
        </p:spPr>
        <p:txBody>
          <a:bodyPr>
            <a:normAutofit lnSpcReduction="10000"/>
          </a:bodyPr>
          <a:lstStyle/>
          <a:p>
            <a:r>
              <a:rPr lang="en-US" altLang="zh-CN"/>
              <a:t>1.6</a:t>
            </a:r>
            <a:r>
              <a:rPr lang="zh-CN" altLang="en-US"/>
              <a:t>应用案例</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075" y="130324"/>
            <a:ext cx="1381125" cy="1447800"/>
          </a:xfrm>
          <a:prstGeom prst="rect">
            <a:avLst/>
          </a:prstGeom>
        </p:spPr>
      </p:pic>
    </p:spTree>
    <p:extLst>
      <p:ext uri="{BB962C8B-B14F-4D97-AF65-F5344CB8AC3E}">
        <p14:creationId xmlns:p14="http://schemas.microsoft.com/office/powerpoint/2010/main" val="3779698344"/>
      </p:ext>
    </p:extLst>
  </p:cSld>
  <p:clrMapOvr>
    <a:masterClrMapping/>
  </p:clrMapOvr>
  <p:transition>
    <p:blinds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标题 1"/>
          <p:cNvSpPr>
            <a:spLocks noGrp="1"/>
          </p:cNvSpPr>
          <p:nvPr>
            <p:ph type="title"/>
          </p:nvPr>
        </p:nvSpPr>
        <p:spPr>
          <a:xfrm>
            <a:off x="298450" y="51674"/>
            <a:ext cx="8540750" cy="821913"/>
          </a:xfrm>
        </p:spPr>
        <p:txBody>
          <a:bodyPr/>
          <a:lstStyle/>
          <a:p>
            <a:r>
              <a:rPr lang="zh-CN" altLang="en-US" dirty="0"/>
              <a:t>应用案例</a:t>
            </a:r>
          </a:p>
        </p:txBody>
      </p:sp>
      <p:sp>
        <p:nvSpPr>
          <p:cNvPr id="76803" name="内容占位符 2"/>
          <p:cNvSpPr>
            <a:spLocks noGrp="1"/>
          </p:cNvSpPr>
          <p:nvPr>
            <p:ph idx="1"/>
          </p:nvPr>
        </p:nvSpPr>
        <p:spPr>
          <a:xfrm>
            <a:off x="623080" y="620688"/>
            <a:ext cx="7891490" cy="5806226"/>
          </a:xfrm>
        </p:spPr>
        <p:txBody>
          <a:bodyPr>
            <a:normAutofit fontScale="92500"/>
          </a:bodyPr>
          <a:lstStyle/>
          <a:p>
            <a:pPr lvl="2"/>
            <a:r>
              <a:rPr lang="zh-CN" altLang="en-US" sz="2400" b="1" dirty="0">
                <a:solidFill>
                  <a:srgbClr val="FF0000"/>
                </a:solidFill>
              </a:rPr>
              <a:t>雷伊德</a:t>
            </a:r>
            <a:r>
              <a:rPr lang="en-US" altLang="zh-CN" sz="2400" b="1" dirty="0">
                <a:solidFill>
                  <a:srgbClr val="FF0000"/>
                </a:solidFill>
              </a:rPr>
              <a:t>•</a:t>
            </a:r>
            <a:r>
              <a:rPr lang="zh-CN" altLang="en-US" sz="2400" b="1" dirty="0">
                <a:solidFill>
                  <a:srgbClr val="FF0000"/>
                </a:solidFill>
              </a:rPr>
              <a:t>加尼 </a:t>
            </a:r>
            <a:r>
              <a:rPr lang="en-US" altLang="zh-CN" sz="2400" b="1" dirty="0">
                <a:solidFill>
                  <a:srgbClr val="FF0000"/>
                </a:solidFill>
              </a:rPr>
              <a:t>(</a:t>
            </a:r>
            <a:r>
              <a:rPr lang="en-US" altLang="zh-CN" sz="2400" b="1" dirty="0" err="1">
                <a:solidFill>
                  <a:srgbClr val="FF0000"/>
                </a:solidFill>
              </a:rPr>
              <a:t>Rayid</a:t>
            </a:r>
            <a:r>
              <a:rPr lang="en-US" altLang="zh-CN" sz="2400" b="1" dirty="0">
                <a:solidFill>
                  <a:srgbClr val="FF0000"/>
                </a:solidFill>
              </a:rPr>
              <a:t> </a:t>
            </a:r>
            <a:r>
              <a:rPr lang="en-US" altLang="zh-CN" sz="2400" b="1" dirty="0" err="1">
                <a:solidFill>
                  <a:srgbClr val="FF0000"/>
                </a:solidFill>
              </a:rPr>
              <a:t>Ghani</a:t>
            </a:r>
            <a:r>
              <a:rPr lang="zh-CN" altLang="en-US" sz="2400" b="1" dirty="0">
                <a:solidFill>
                  <a:srgbClr val="FF0000"/>
                </a:solidFill>
              </a:rPr>
              <a:t>）的团队成果</a:t>
            </a:r>
            <a:endParaRPr lang="zh-CN" altLang="en-US" b="1" dirty="0"/>
          </a:p>
          <a:p>
            <a:pPr>
              <a:buClr>
                <a:schemeClr val="tx2"/>
              </a:buClr>
              <a:buFont typeface="Wingdings" pitchFamily="2" charset="2"/>
              <a:buChar char="Ø"/>
            </a:pPr>
            <a:r>
              <a:rPr lang="zh-CN" altLang="en-US" dirty="0"/>
              <a:t>他们计算出</a:t>
            </a:r>
            <a:r>
              <a:rPr lang="zh-CN" altLang="en-US" b="1" u="sng" dirty="0"/>
              <a:t>第一夫人发的拉票邮件</a:t>
            </a:r>
            <a:r>
              <a:rPr lang="zh-CN" altLang="en-US" u="sng" dirty="0"/>
              <a:t>在</a:t>
            </a:r>
            <a:r>
              <a:rPr lang="zh-CN" altLang="en-US" u="sng" dirty="0">
                <a:solidFill>
                  <a:srgbClr val="FF0000"/>
                </a:solidFill>
              </a:rPr>
              <a:t>春天</a:t>
            </a:r>
            <a:r>
              <a:rPr lang="zh-CN" altLang="en-US" dirty="0"/>
              <a:t>最受欢迎。</a:t>
            </a:r>
            <a:endParaRPr lang="en-US" altLang="zh-CN" dirty="0"/>
          </a:p>
          <a:p>
            <a:pPr>
              <a:buClr>
                <a:schemeClr val="tx2"/>
              </a:buClr>
              <a:buFont typeface="Wingdings" pitchFamily="2" charset="2"/>
              <a:buChar char="Ø"/>
            </a:pPr>
            <a:r>
              <a:rPr lang="zh-CN" altLang="en-US" dirty="0"/>
              <a:t>他们利用数据来详细分析关键州的选民。深入分析各个族群的选民在任何时刻的趋势。在总统候选人的第一次辩论之后，他们</a:t>
            </a:r>
            <a:r>
              <a:rPr lang="zh-CN" altLang="en-US" b="1" dirty="0"/>
              <a:t>分析出哪些选民倒戈，哪些没有</a:t>
            </a:r>
            <a:r>
              <a:rPr lang="zh-CN" altLang="en-US" dirty="0"/>
              <a:t>。</a:t>
            </a:r>
            <a:endParaRPr lang="zh-CN" altLang="en-US" b="1" dirty="0"/>
          </a:p>
          <a:p>
            <a:pPr>
              <a:buClr>
                <a:schemeClr val="tx2"/>
              </a:buClr>
              <a:buFont typeface="Wingdings" pitchFamily="2" charset="2"/>
              <a:buChar char="Ø"/>
            </a:pPr>
            <a:r>
              <a:rPr lang="zh-CN" altLang="en-US" dirty="0"/>
              <a:t>他们每晚用模型进行</a:t>
            </a:r>
            <a:r>
              <a:rPr lang="en-US" altLang="zh-CN" dirty="0"/>
              <a:t>6.6</a:t>
            </a:r>
            <a:r>
              <a:rPr lang="zh-CN" altLang="en-US" dirty="0"/>
              <a:t>万次模拟选举，从而</a:t>
            </a:r>
            <a:r>
              <a:rPr lang="zh-CN" altLang="en-US" b="1" u="sng" dirty="0"/>
              <a:t>推算出了奥巴马在摇摆州的胜率</a:t>
            </a:r>
            <a:r>
              <a:rPr lang="zh-CN" altLang="en-US" dirty="0"/>
              <a:t>，据此来分配资源。</a:t>
            </a:r>
            <a:endParaRPr lang="en-US" altLang="zh-CN" dirty="0"/>
          </a:p>
          <a:p>
            <a:pPr>
              <a:buClr>
                <a:schemeClr val="tx2"/>
              </a:buClr>
              <a:buFont typeface="Wingdings" pitchFamily="2" charset="2"/>
              <a:buChar char="Ø"/>
            </a:pPr>
            <a:r>
              <a:rPr lang="zh-CN" altLang="en-US" dirty="0"/>
              <a:t>他们利用</a:t>
            </a:r>
            <a:r>
              <a:rPr lang="zh-CN" altLang="en-US" dirty="0">
                <a:solidFill>
                  <a:srgbClr val="FF0000"/>
                </a:solidFill>
              </a:rPr>
              <a:t>熟人效应</a:t>
            </a:r>
            <a:r>
              <a:rPr lang="zh-CN" altLang="en-US" dirty="0"/>
              <a:t>，开发</a:t>
            </a:r>
            <a:r>
              <a:rPr lang="en-US" dirty="0"/>
              <a:t>Facebook APP</a:t>
            </a:r>
            <a:r>
              <a:rPr lang="zh-CN" altLang="en-US" dirty="0"/>
              <a:t>拉票。</a:t>
            </a:r>
            <a:endParaRPr lang="en-US" altLang="zh-CN" dirty="0"/>
          </a:p>
          <a:p>
            <a:pPr>
              <a:buClr>
                <a:schemeClr val="tx2"/>
              </a:buClr>
              <a:buFont typeface="Wingdings" pitchFamily="2" charset="2"/>
              <a:buChar char="Ø"/>
            </a:pPr>
            <a:r>
              <a:rPr lang="zh-CN" altLang="en-US" dirty="0"/>
              <a:t>他们通过一些复杂的模型来精准定位不同选民，</a:t>
            </a:r>
            <a:r>
              <a:rPr lang="zh-CN" altLang="en-US" b="1" u="sng" dirty="0">
                <a:solidFill>
                  <a:srgbClr val="FF0000"/>
                </a:solidFill>
              </a:rPr>
              <a:t>他们购买了一些冷门节目的广告时段</a:t>
            </a:r>
            <a:r>
              <a:rPr lang="zh-CN" altLang="en-US" u="sng" dirty="0"/>
              <a:t>，而没有采用在本地新闻时段购买广告的传统做法</a:t>
            </a:r>
            <a:r>
              <a:rPr lang="zh-CN" altLang="en-US" dirty="0"/>
              <a:t>。</a:t>
            </a:r>
            <a:r>
              <a:rPr lang="zh-CN" altLang="en-US" b="1" u="sng" dirty="0"/>
              <a:t>广告效率相比</a:t>
            </a:r>
            <a:r>
              <a:rPr lang="en-US" altLang="zh-CN" b="1" u="sng" dirty="0"/>
              <a:t>2008</a:t>
            </a:r>
            <a:r>
              <a:rPr lang="zh-CN" altLang="en-US" b="1" u="sng" dirty="0"/>
              <a:t>年提高了</a:t>
            </a:r>
            <a:r>
              <a:rPr lang="en-US" altLang="zh-CN" b="1" u="sng" dirty="0"/>
              <a:t>14%</a:t>
            </a:r>
            <a:r>
              <a:rPr lang="zh-CN" altLang="en-US" dirty="0"/>
              <a:t>。</a:t>
            </a:r>
            <a:endParaRPr lang="en-US" altLang="zh-CN" b="1" dirty="0"/>
          </a:p>
          <a:p>
            <a:pPr>
              <a:buClr>
                <a:schemeClr val="tx2"/>
              </a:buClr>
              <a:buFont typeface="Wingdings" pitchFamily="2" charset="2"/>
              <a:buChar char="Ø"/>
            </a:pPr>
            <a:r>
              <a:rPr lang="zh-CN" altLang="en-US" dirty="0"/>
              <a:t>他们用模型告诉顾问，</a:t>
            </a:r>
            <a:r>
              <a:rPr lang="zh-CN" altLang="en-US" u="sng" dirty="0"/>
              <a:t>奥巴马在竞选后期应当在什么地方展开活动</a:t>
            </a:r>
            <a:r>
              <a:rPr lang="zh-CN" altLang="en-US" dirty="0"/>
              <a:t>。很多顾问一片茫然，为什么应该是选择</a:t>
            </a:r>
            <a:r>
              <a:rPr lang="en-US" altLang="zh-CN" b="1" dirty="0" err="1">
                <a:solidFill>
                  <a:srgbClr val="FF0000"/>
                </a:solidFill>
              </a:rPr>
              <a:t>Reddit</a:t>
            </a:r>
            <a:r>
              <a:rPr lang="zh-CN" altLang="en-US" dirty="0"/>
              <a:t>去跟网民互动，数据团队告诉他们“</a:t>
            </a:r>
            <a:r>
              <a:rPr lang="en-US" altLang="zh-CN" dirty="0" err="1"/>
              <a:t>Reddit</a:t>
            </a:r>
            <a:r>
              <a:rPr lang="zh-CN" altLang="en-US" dirty="0"/>
              <a:t>上有很多动员对象。”</a:t>
            </a:r>
            <a:endParaRPr lang="en-US" altLang="zh-CN" b="1" dirty="0"/>
          </a:p>
          <a:p>
            <a:endParaRPr lang="zh-CN" altLang="en-US" b="1" dirty="0"/>
          </a:p>
        </p:txBody>
      </p:sp>
      <p:sp>
        <p:nvSpPr>
          <p:cNvPr id="76805" name="文本占位符 4"/>
          <p:cNvSpPr>
            <a:spLocks noGrp="1"/>
          </p:cNvSpPr>
          <p:nvPr>
            <p:ph type="body" sz="quarter" idx="13"/>
          </p:nvPr>
        </p:nvSpPr>
        <p:spPr>
          <a:ln w="9525"/>
        </p:spPr>
        <p:txBody>
          <a:bodyPr>
            <a:normAutofit lnSpcReduction="10000"/>
          </a:bodyPr>
          <a:lstStyle/>
          <a:p>
            <a:r>
              <a:rPr lang="en-US" altLang="zh-CN"/>
              <a:t>1.6</a:t>
            </a:r>
            <a:r>
              <a:rPr lang="zh-CN" altLang="en-US"/>
              <a:t>应用案例</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0290" y="51674"/>
            <a:ext cx="1381125" cy="1447800"/>
          </a:xfrm>
          <a:prstGeom prst="rect">
            <a:avLst/>
          </a:prstGeom>
        </p:spPr>
      </p:pic>
      <p:sp>
        <p:nvSpPr>
          <p:cNvPr id="4" name="矩形 3"/>
          <p:cNvSpPr/>
          <p:nvPr/>
        </p:nvSpPr>
        <p:spPr>
          <a:xfrm>
            <a:off x="421338" y="6232575"/>
            <a:ext cx="8417862" cy="523220"/>
          </a:xfrm>
          <a:prstGeom prst="rect">
            <a:avLst/>
          </a:prstGeom>
          <a:ln>
            <a:solidFill>
              <a:srgbClr val="FF0000"/>
            </a:solidFill>
          </a:ln>
        </p:spPr>
        <p:txBody>
          <a:bodyPr wrap="square">
            <a:spAutoFit/>
          </a:bodyPr>
          <a:lstStyle/>
          <a:p>
            <a:r>
              <a:rPr lang="zh-CN" altLang="en-US" sz="2000" dirty="0">
                <a:solidFill>
                  <a:srgbClr val="FF0000"/>
                </a:solidFill>
              </a:rPr>
              <a:t>他们让政客们，尤其是对手知道</a:t>
            </a:r>
            <a:r>
              <a:rPr lang="zh-CN" altLang="en-US" sz="2800" dirty="0">
                <a:solidFill>
                  <a:srgbClr val="FF0000"/>
                </a:solidFill>
              </a:rPr>
              <a:t>政治领域的大数据时代</a:t>
            </a:r>
            <a:r>
              <a:rPr lang="zh-CN" altLang="en-US" sz="2000" dirty="0">
                <a:solidFill>
                  <a:srgbClr val="FF0000"/>
                </a:solidFill>
              </a:rPr>
              <a:t>已经到来。</a:t>
            </a:r>
            <a:endParaRPr lang="en-US" sz="2000" dirty="0">
              <a:solidFill>
                <a:srgbClr val="FF0000"/>
              </a:solidFill>
            </a:endParaRPr>
          </a:p>
        </p:txBody>
      </p:sp>
    </p:spTree>
    <p:extLst>
      <p:ext uri="{BB962C8B-B14F-4D97-AF65-F5344CB8AC3E}">
        <p14:creationId xmlns:p14="http://schemas.microsoft.com/office/powerpoint/2010/main" val="515762583"/>
      </p:ext>
    </p:extLst>
  </p:cSld>
  <p:clrMapOvr>
    <a:masterClrMapping/>
  </p:clrMapOvr>
  <p:transition>
    <p:blinds dir="ver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dirty="0"/>
              <a:t>应用案例</a:t>
            </a:r>
          </a:p>
        </p:txBody>
      </p:sp>
      <p:sp>
        <p:nvSpPr>
          <p:cNvPr id="77827" name="内容占位符 2"/>
          <p:cNvSpPr>
            <a:spLocks noGrp="1"/>
          </p:cNvSpPr>
          <p:nvPr>
            <p:ph idx="1"/>
          </p:nvPr>
        </p:nvSpPr>
        <p:spPr>
          <a:xfrm>
            <a:off x="609600" y="1500188"/>
            <a:ext cx="7891490" cy="4762500"/>
          </a:xfrm>
        </p:spPr>
        <p:txBody>
          <a:bodyPr>
            <a:normAutofit/>
          </a:bodyPr>
          <a:lstStyle/>
          <a:p>
            <a:r>
              <a:rPr lang="en-US" altLang="zh-CN" b="1" dirty="0"/>
              <a:t>【</a:t>
            </a:r>
            <a:r>
              <a:rPr lang="zh-CN" altLang="en-US" b="1" dirty="0"/>
              <a:t>例</a:t>
            </a:r>
            <a:r>
              <a:rPr lang="en-US" altLang="zh-CN" b="1" dirty="0"/>
              <a:t>1.1】 </a:t>
            </a:r>
            <a:r>
              <a:rPr lang="zh-CN" altLang="en-US" b="1" dirty="0"/>
              <a:t>数据科学与</a:t>
            </a:r>
            <a:r>
              <a:rPr lang="en-US" altLang="zh-CN" b="1" dirty="0"/>
              <a:t>2012</a:t>
            </a:r>
            <a:r>
              <a:rPr lang="zh-CN" altLang="en-US" b="1" dirty="0"/>
              <a:t>年美国总统大选</a:t>
            </a:r>
            <a:endParaRPr lang="en-US" altLang="zh-CN" b="1" dirty="0"/>
          </a:p>
          <a:p>
            <a:endParaRPr lang="zh-CN" altLang="en-US" b="1" dirty="0"/>
          </a:p>
          <a:p>
            <a:pPr lvl="1"/>
            <a:r>
              <a:rPr lang="zh-CN" altLang="en-US" sz="2400" b="1" dirty="0"/>
              <a:t>（</a:t>
            </a:r>
            <a:r>
              <a:rPr lang="en-US" altLang="zh-CN" sz="2400" b="1" dirty="0"/>
              <a:t>2</a:t>
            </a:r>
            <a:r>
              <a:rPr lang="zh-CN" altLang="en-US" sz="2400" b="1" dirty="0"/>
              <a:t>）数据洞见</a:t>
            </a:r>
            <a:r>
              <a:rPr lang="en-US" altLang="zh-CN" sz="2400" b="1" dirty="0"/>
              <a:t>——</a:t>
            </a:r>
            <a:r>
              <a:rPr lang="zh-CN" altLang="en-US" sz="2400" b="1" dirty="0"/>
              <a:t>乔治</a:t>
            </a:r>
            <a:r>
              <a:rPr lang="en-US" altLang="zh-CN" sz="2400" b="1" dirty="0"/>
              <a:t>•</a:t>
            </a:r>
            <a:r>
              <a:rPr lang="zh-CN" altLang="en-US" sz="2400" b="1" dirty="0"/>
              <a:t>克鲁尼效应</a:t>
            </a:r>
            <a:endParaRPr lang="en-US" altLang="zh-CN" sz="2400" b="1" dirty="0"/>
          </a:p>
          <a:p>
            <a:pPr lvl="2"/>
            <a:r>
              <a:rPr lang="zh-CN" altLang="en-US" sz="2400" b="1" dirty="0"/>
              <a:t>注意到了</a:t>
            </a:r>
            <a:r>
              <a:rPr lang="zh-CN" altLang="en-US" sz="2400" b="1" u="sng" dirty="0">
                <a:solidFill>
                  <a:srgbClr val="FF0000"/>
                </a:solidFill>
              </a:rPr>
              <a:t>乔治</a:t>
            </a:r>
            <a:r>
              <a:rPr lang="en-US" altLang="zh-CN" sz="2400" b="1" u="sng" dirty="0">
                <a:solidFill>
                  <a:srgbClr val="FF0000"/>
                </a:solidFill>
              </a:rPr>
              <a:t>•</a:t>
            </a:r>
            <a:r>
              <a:rPr lang="zh-CN" altLang="en-US" sz="2400" b="1" u="sng" dirty="0">
                <a:solidFill>
                  <a:srgbClr val="FF0000"/>
                </a:solidFill>
              </a:rPr>
              <a:t>克鲁尼</a:t>
            </a:r>
            <a:r>
              <a:rPr lang="en-US" altLang="zh-CN" sz="2400" b="1" u="sng" dirty="0">
                <a:solidFill>
                  <a:srgbClr val="FF0000"/>
                </a:solidFill>
              </a:rPr>
              <a:t>(George Clooney)</a:t>
            </a:r>
            <a:r>
              <a:rPr lang="zh-CN" altLang="en-US" sz="2400" b="1" u="sng" dirty="0">
                <a:solidFill>
                  <a:srgbClr val="FF0000"/>
                </a:solidFill>
              </a:rPr>
              <a:t>效应</a:t>
            </a:r>
            <a:r>
              <a:rPr lang="zh-CN" altLang="en-US" sz="2400" b="1" dirty="0"/>
              <a:t>：</a:t>
            </a:r>
            <a:endParaRPr lang="en-US" altLang="zh-CN" sz="2400" b="1" dirty="0"/>
          </a:p>
          <a:p>
            <a:pPr marL="914400" lvl="2" indent="0">
              <a:buNone/>
            </a:pPr>
            <a:r>
              <a:rPr lang="en-US" altLang="zh-CN" sz="2400" b="1" dirty="0"/>
              <a:t>   </a:t>
            </a:r>
            <a:r>
              <a:rPr lang="zh-CN" altLang="en-US" sz="2400" b="1" dirty="0"/>
              <a:t>乔治</a:t>
            </a:r>
            <a:r>
              <a:rPr lang="en-US" altLang="zh-CN" sz="2400" b="1" dirty="0"/>
              <a:t>•</a:t>
            </a:r>
            <a:r>
              <a:rPr lang="zh-CN" altLang="en-US" sz="2400" b="1" dirty="0"/>
              <a:t>克鲁尼对美国西海岸</a:t>
            </a:r>
            <a:r>
              <a:rPr lang="en-US" altLang="zh-CN" sz="2400" b="1" u="sng" dirty="0"/>
              <a:t>40~49</a:t>
            </a:r>
            <a:r>
              <a:rPr lang="zh-CN" altLang="en-US" sz="2400" b="1" u="sng" dirty="0"/>
              <a:t>岁女性具有非常大的吸引力</a:t>
            </a:r>
            <a:r>
              <a:rPr lang="zh-CN" altLang="en-US" sz="2400" b="1" dirty="0"/>
              <a:t>，她们还愿意不远万里为</a:t>
            </a:r>
            <a:r>
              <a:rPr lang="zh-CN" altLang="en-US" sz="2400" b="1" u="sng" dirty="0"/>
              <a:t>与克鲁尼和奥巴马共进晚餐而付出大量金钱</a:t>
            </a:r>
            <a:r>
              <a:rPr lang="zh-CN" altLang="en-US" sz="2400" b="1" dirty="0"/>
              <a:t>。</a:t>
            </a:r>
            <a:endParaRPr lang="en-US" altLang="zh-CN" sz="2400" b="1" dirty="0"/>
          </a:p>
          <a:p>
            <a:pPr>
              <a:buClr>
                <a:schemeClr val="tx2"/>
              </a:buClr>
              <a:buFont typeface="Wingdings" pitchFamily="2" charset="2"/>
              <a:buNone/>
            </a:pPr>
            <a:endParaRPr lang="zh-CN" altLang="en-US" b="1" dirty="0"/>
          </a:p>
          <a:p>
            <a:pPr>
              <a:buClr>
                <a:schemeClr val="tx2"/>
              </a:buClr>
              <a:buFont typeface="Wingdings" pitchFamily="2" charset="2"/>
              <a:buChar char="Ø"/>
            </a:pPr>
            <a:endParaRPr lang="zh-CN" altLang="en-US" b="1" dirty="0"/>
          </a:p>
          <a:p>
            <a:pPr>
              <a:buClr>
                <a:schemeClr val="tx2"/>
              </a:buClr>
              <a:buFont typeface="Wingdings" pitchFamily="2" charset="2"/>
              <a:buChar char="Ø"/>
            </a:pPr>
            <a:endParaRPr lang="zh-CN" altLang="en-US" b="1" dirty="0"/>
          </a:p>
          <a:p>
            <a:endParaRPr lang="zh-CN" altLang="en-US" b="1" dirty="0"/>
          </a:p>
          <a:p>
            <a:endParaRPr lang="zh-CN" altLang="en-US" b="1" dirty="0"/>
          </a:p>
        </p:txBody>
      </p:sp>
      <p:sp>
        <p:nvSpPr>
          <p:cNvPr id="77829" name="文本占位符 4"/>
          <p:cNvSpPr>
            <a:spLocks noGrp="1"/>
          </p:cNvSpPr>
          <p:nvPr>
            <p:ph type="body" sz="quarter" idx="13"/>
          </p:nvPr>
        </p:nvSpPr>
        <p:spPr>
          <a:ln w="9525"/>
        </p:spPr>
        <p:txBody>
          <a:bodyPr>
            <a:normAutofit lnSpcReduction="10000"/>
          </a:bodyPr>
          <a:lstStyle/>
          <a:p>
            <a:r>
              <a:rPr lang="en-US" altLang="zh-CN"/>
              <a:t>1.6</a:t>
            </a:r>
            <a:r>
              <a:rPr lang="zh-CN" altLang="en-US"/>
              <a:t>应用案例</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9062" y="776861"/>
            <a:ext cx="1758090" cy="2285517"/>
          </a:xfrm>
          <a:prstGeom prst="rect">
            <a:avLst/>
          </a:prstGeom>
        </p:spPr>
      </p:pic>
    </p:spTree>
  </p:cSld>
  <p:clrMapOvr>
    <a:masterClrMapping/>
  </p:clrMapOvr>
  <p:transition>
    <p:blinds dir="ver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dirty="0"/>
              <a:t>应用案例</a:t>
            </a:r>
          </a:p>
        </p:txBody>
      </p:sp>
      <p:sp>
        <p:nvSpPr>
          <p:cNvPr id="77827" name="内容占位符 2"/>
          <p:cNvSpPr>
            <a:spLocks noGrp="1"/>
          </p:cNvSpPr>
          <p:nvPr>
            <p:ph idx="1"/>
          </p:nvPr>
        </p:nvSpPr>
        <p:spPr>
          <a:xfrm>
            <a:off x="609600" y="1500188"/>
            <a:ext cx="7891490" cy="4762500"/>
          </a:xfrm>
        </p:spPr>
        <p:txBody>
          <a:bodyPr>
            <a:normAutofit/>
          </a:bodyPr>
          <a:lstStyle/>
          <a:p>
            <a:pPr marL="0" indent="0">
              <a:buNone/>
            </a:pPr>
            <a:r>
              <a:rPr lang="en-US" altLang="zh-CN" b="1" dirty="0"/>
              <a:t>【</a:t>
            </a:r>
            <a:r>
              <a:rPr lang="zh-CN" altLang="en-US" b="1" dirty="0"/>
              <a:t>例</a:t>
            </a:r>
            <a:r>
              <a:rPr lang="en-US" altLang="zh-CN" b="1" dirty="0"/>
              <a:t>1.1】 </a:t>
            </a:r>
            <a:r>
              <a:rPr lang="zh-CN" altLang="en-US" b="1" dirty="0"/>
              <a:t>数据科学与</a:t>
            </a:r>
            <a:r>
              <a:rPr lang="en-US" altLang="zh-CN" b="1" dirty="0"/>
              <a:t>2012</a:t>
            </a:r>
            <a:r>
              <a:rPr lang="zh-CN" altLang="en-US" b="1" dirty="0"/>
              <a:t>年美国总统大选</a:t>
            </a:r>
          </a:p>
          <a:p>
            <a:pPr lvl="1"/>
            <a:r>
              <a:rPr lang="zh-CN" altLang="en-US" sz="2400" b="1" dirty="0"/>
              <a:t>（</a:t>
            </a:r>
            <a:r>
              <a:rPr lang="en-US" altLang="zh-CN" sz="2400" b="1" dirty="0"/>
              <a:t>2</a:t>
            </a:r>
            <a:r>
              <a:rPr lang="zh-CN" altLang="en-US" sz="2400" b="1" dirty="0"/>
              <a:t>）数据洞见</a:t>
            </a:r>
            <a:r>
              <a:rPr lang="en-US" altLang="zh-CN" sz="2400" b="1" dirty="0"/>
              <a:t>——</a:t>
            </a:r>
            <a:r>
              <a:rPr lang="zh-CN" altLang="en-US" sz="2400" b="1" dirty="0"/>
              <a:t>乔治</a:t>
            </a:r>
            <a:r>
              <a:rPr lang="en-US" altLang="zh-CN" sz="2400" b="1" dirty="0"/>
              <a:t>•</a:t>
            </a:r>
            <a:r>
              <a:rPr lang="zh-CN" altLang="en-US" sz="2400" b="1" dirty="0"/>
              <a:t>克鲁尼效应</a:t>
            </a:r>
            <a:endParaRPr lang="en-US" altLang="zh-CN" sz="2400" b="1" dirty="0"/>
          </a:p>
          <a:p>
            <a:pPr lvl="1"/>
            <a:endParaRPr lang="en-US" altLang="zh-CN" sz="2400" b="1" dirty="0"/>
          </a:p>
          <a:p>
            <a:pPr lvl="2"/>
            <a:r>
              <a:rPr lang="zh-CN" altLang="en-US" sz="2400" b="1" dirty="0"/>
              <a:t>高级助理们提出一个</a:t>
            </a:r>
            <a:r>
              <a:rPr lang="en-US" altLang="zh-CN" sz="2400" b="1" dirty="0"/>
              <a:t>idea</a:t>
            </a:r>
            <a:r>
              <a:rPr lang="zh-CN" altLang="en-US" sz="2400" b="1" dirty="0"/>
              <a:t>：</a:t>
            </a:r>
            <a:r>
              <a:rPr lang="zh-CN" altLang="en-US" sz="2400" b="1" dirty="0">
                <a:solidFill>
                  <a:srgbClr val="FF0000"/>
                </a:solidFill>
              </a:rPr>
              <a:t>复制“克鲁尼效应”</a:t>
            </a:r>
            <a:r>
              <a:rPr lang="en-US" altLang="zh-CN" sz="2400" b="1" dirty="0">
                <a:solidFill>
                  <a:srgbClr val="FF0000"/>
                </a:solidFill>
              </a:rPr>
              <a:t>,</a:t>
            </a:r>
            <a:r>
              <a:rPr lang="zh-CN" altLang="en-US" sz="2400" b="1" dirty="0">
                <a:solidFill>
                  <a:srgbClr val="FF0000"/>
                </a:solidFill>
              </a:rPr>
              <a:t>为奥巴马筹集资金</a:t>
            </a:r>
            <a:endParaRPr lang="en-US" altLang="zh-CN" sz="2400" b="1" dirty="0">
              <a:solidFill>
                <a:srgbClr val="FF0000"/>
              </a:solidFill>
            </a:endParaRPr>
          </a:p>
          <a:p>
            <a:pPr lvl="2"/>
            <a:r>
              <a:rPr lang="zh-CN" altLang="en-US" sz="2400" b="1" dirty="0"/>
              <a:t>选择了  </a:t>
            </a:r>
            <a:r>
              <a:rPr lang="zh-CN" altLang="en-US" sz="2400" b="1" dirty="0">
                <a:solidFill>
                  <a:srgbClr val="FF0000"/>
                </a:solidFill>
              </a:rPr>
              <a:t>莎拉</a:t>
            </a:r>
            <a:r>
              <a:rPr lang="en-US" altLang="zh-CN" sz="2400" b="1" dirty="0">
                <a:solidFill>
                  <a:srgbClr val="FF0000"/>
                </a:solidFill>
              </a:rPr>
              <a:t>.</a:t>
            </a:r>
            <a:r>
              <a:rPr lang="zh-CN" altLang="en-US" sz="2400" b="1" dirty="0">
                <a:solidFill>
                  <a:srgbClr val="FF0000"/>
                </a:solidFill>
              </a:rPr>
              <a:t>杰西卡</a:t>
            </a:r>
            <a:r>
              <a:rPr lang="en-US" altLang="zh-CN" sz="2400" b="1" dirty="0">
                <a:solidFill>
                  <a:srgbClr val="FF0000"/>
                </a:solidFill>
              </a:rPr>
              <a:t>.</a:t>
            </a:r>
            <a:r>
              <a:rPr lang="zh-CN" altLang="en-US" sz="2400" b="1" dirty="0">
                <a:solidFill>
                  <a:srgbClr val="FF0000"/>
                </a:solidFill>
              </a:rPr>
              <a:t>帕克（</a:t>
            </a:r>
            <a:r>
              <a:rPr lang="en-US" altLang="zh-CN" sz="2400" b="1" dirty="0">
                <a:solidFill>
                  <a:srgbClr val="FF0000"/>
                </a:solidFill>
              </a:rPr>
              <a:t>Sarah Jessica Parker), </a:t>
            </a:r>
            <a:r>
              <a:rPr lang="zh-CN" altLang="en-US" sz="2400" b="1" dirty="0"/>
              <a:t>并准备组织了与奥巴马在帕克位于纽约的</a:t>
            </a:r>
            <a:r>
              <a:rPr lang="en-US" altLang="zh-CN" sz="2400" b="1" dirty="0"/>
              <a:t>West Village</a:t>
            </a:r>
            <a:r>
              <a:rPr lang="zh-CN" altLang="en-US" sz="2400" b="1" dirty="0"/>
              <a:t>豪宅共进晚餐的</a:t>
            </a:r>
            <a:r>
              <a:rPr lang="zh-CN" altLang="en-US" sz="2400" b="1" dirty="0">
                <a:solidFill>
                  <a:srgbClr val="FF0000"/>
                </a:solidFill>
              </a:rPr>
              <a:t>“竞争”</a:t>
            </a:r>
            <a:endParaRPr lang="en-US" altLang="zh-CN" sz="2400" b="1" dirty="0">
              <a:solidFill>
                <a:srgbClr val="FF0000"/>
              </a:solidFill>
            </a:endParaRPr>
          </a:p>
          <a:p>
            <a:pPr lvl="2"/>
            <a:r>
              <a:rPr lang="zh-CN" altLang="en-US" sz="2400" b="1" dirty="0"/>
              <a:t>为此，</a:t>
            </a:r>
            <a:r>
              <a:rPr lang="zh-CN" altLang="en-US" sz="2400" b="1" u="sng" dirty="0"/>
              <a:t>数据团队分析出帕克粉丝群体的特征</a:t>
            </a:r>
            <a:r>
              <a:rPr lang="en-US" altLang="zh-CN" sz="2400" b="1" dirty="0"/>
              <a:t>——</a:t>
            </a:r>
            <a:r>
              <a:rPr lang="zh-CN" altLang="en-US" sz="2400" b="1" dirty="0">
                <a:solidFill>
                  <a:srgbClr val="FF0000"/>
                </a:solidFill>
              </a:rPr>
              <a:t>喜欢竞赛、小型聚会和名人</a:t>
            </a:r>
          </a:p>
          <a:p>
            <a:pPr>
              <a:buClr>
                <a:schemeClr val="tx2"/>
              </a:buClr>
              <a:buFont typeface="Wingdings" pitchFamily="2" charset="2"/>
              <a:buNone/>
            </a:pPr>
            <a:endParaRPr lang="zh-CN" altLang="en-US" b="1" dirty="0"/>
          </a:p>
          <a:p>
            <a:pPr>
              <a:buClr>
                <a:schemeClr val="tx2"/>
              </a:buClr>
              <a:buFont typeface="Wingdings" pitchFamily="2" charset="2"/>
              <a:buChar char="Ø"/>
            </a:pPr>
            <a:endParaRPr lang="zh-CN" altLang="en-US" b="1" dirty="0"/>
          </a:p>
          <a:p>
            <a:pPr>
              <a:buClr>
                <a:schemeClr val="tx2"/>
              </a:buClr>
              <a:buFont typeface="Wingdings" pitchFamily="2" charset="2"/>
              <a:buChar char="Ø"/>
            </a:pPr>
            <a:endParaRPr lang="zh-CN" altLang="en-US" b="1" dirty="0"/>
          </a:p>
          <a:p>
            <a:endParaRPr lang="zh-CN" altLang="en-US" b="1" dirty="0"/>
          </a:p>
          <a:p>
            <a:endParaRPr lang="zh-CN" altLang="en-US" b="1" dirty="0"/>
          </a:p>
        </p:txBody>
      </p:sp>
      <p:sp>
        <p:nvSpPr>
          <p:cNvPr id="77829" name="文本占位符 4"/>
          <p:cNvSpPr>
            <a:spLocks noGrp="1"/>
          </p:cNvSpPr>
          <p:nvPr>
            <p:ph type="body" sz="quarter" idx="13"/>
          </p:nvPr>
        </p:nvSpPr>
        <p:spPr>
          <a:ln w="9525"/>
        </p:spPr>
        <p:txBody>
          <a:bodyPr>
            <a:normAutofit lnSpcReduction="10000"/>
          </a:bodyPr>
          <a:lstStyle/>
          <a:p>
            <a:r>
              <a:rPr lang="en-US" altLang="zh-CN"/>
              <a:t>1.6</a:t>
            </a:r>
            <a:r>
              <a:rPr lang="zh-CN" altLang="en-US"/>
              <a:t>应用案例</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348" y="38100"/>
            <a:ext cx="1933575" cy="2924175"/>
          </a:xfrm>
          <a:prstGeom prst="rect">
            <a:avLst/>
          </a:prstGeom>
        </p:spPr>
      </p:pic>
    </p:spTree>
    <p:extLst>
      <p:ext uri="{BB962C8B-B14F-4D97-AF65-F5344CB8AC3E}">
        <p14:creationId xmlns:p14="http://schemas.microsoft.com/office/powerpoint/2010/main" val="2378582489"/>
      </p:ext>
    </p:extLst>
  </p:cSld>
  <p:clrMapOvr>
    <a:masterClrMapping/>
  </p:clrMapOvr>
  <p:transition>
    <p:blinds dir="ver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en-US" altLang="zh-CN" dirty="0"/>
              <a:t>1.6	</a:t>
            </a:r>
            <a:r>
              <a:rPr lang="zh-CN" altLang="en-US" dirty="0"/>
              <a:t>应用案例</a:t>
            </a:r>
          </a:p>
        </p:txBody>
      </p:sp>
      <p:sp>
        <p:nvSpPr>
          <p:cNvPr id="83971" name="内容占位符 2"/>
          <p:cNvSpPr>
            <a:spLocks noGrp="1"/>
          </p:cNvSpPr>
          <p:nvPr>
            <p:ph idx="1"/>
          </p:nvPr>
        </p:nvSpPr>
        <p:spPr>
          <a:xfrm>
            <a:off x="609600" y="1214438"/>
            <a:ext cx="8153400" cy="5357812"/>
          </a:xfrm>
        </p:spPr>
        <p:txBody>
          <a:bodyPr>
            <a:normAutofit/>
          </a:bodyPr>
          <a:lstStyle/>
          <a:p>
            <a:r>
              <a:rPr lang="en-US" altLang="zh-CN" b="1" dirty="0"/>
              <a:t>【</a:t>
            </a:r>
            <a:r>
              <a:rPr lang="zh-CN" altLang="en-US" b="1" dirty="0"/>
              <a:t>例</a:t>
            </a:r>
            <a:r>
              <a:rPr lang="en-US" altLang="zh-CN" b="1" dirty="0"/>
              <a:t>1.1】 </a:t>
            </a:r>
            <a:r>
              <a:rPr lang="zh-CN" altLang="en-US" b="1" dirty="0"/>
              <a:t>数据科学与</a:t>
            </a:r>
            <a:r>
              <a:rPr lang="en-US" altLang="zh-CN" b="1" dirty="0"/>
              <a:t>2012</a:t>
            </a:r>
            <a:r>
              <a:rPr lang="zh-CN" altLang="en-US" b="1" dirty="0"/>
              <a:t>年美国总统大选</a:t>
            </a:r>
            <a:endParaRPr lang="en-US" altLang="zh-CN" b="1" dirty="0"/>
          </a:p>
          <a:p>
            <a:pPr lvl="1"/>
            <a:r>
              <a:rPr lang="zh-CN" altLang="en-US" b="1" dirty="0"/>
              <a:t>（</a:t>
            </a:r>
            <a:r>
              <a:rPr lang="en-US" altLang="zh-CN" b="1" dirty="0"/>
              <a:t>7</a:t>
            </a:r>
            <a:r>
              <a:rPr lang="zh-CN" altLang="en-US" b="1" dirty="0"/>
              <a:t>）</a:t>
            </a:r>
            <a:r>
              <a:rPr lang="en-US" altLang="zh-CN" sz="2400" b="1" dirty="0"/>
              <a:t>DIKUW</a:t>
            </a:r>
            <a:r>
              <a:rPr lang="zh-CN" altLang="en-US" sz="2400" b="1" dirty="0"/>
              <a:t>模型的应用</a:t>
            </a:r>
            <a:r>
              <a:rPr lang="en-US" altLang="zh-CN" sz="2400" b="1" dirty="0"/>
              <a:t>——</a:t>
            </a:r>
            <a:r>
              <a:rPr lang="zh-CN" altLang="en-US" sz="2400" b="1" dirty="0">
                <a:solidFill>
                  <a:srgbClr val="FF0000"/>
                </a:solidFill>
              </a:rPr>
              <a:t>第二战场</a:t>
            </a:r>
            <a:endParaRPr lang="en-US" altLang="zh-CN" b="1" dirty="0">
              <a:solidFill>
                <a:srgbClr val="FF0000"/>
              </a:solidFill>
            </a:endParaRPr>
          </a:p>
          <a:p>
            <a:pPr lvl="2"/>
            <a:r>
              <a:rPr lang="zh-CN" altLang="en-US" b="1" dirty="0"/>
              <a:t>首次利用</a:t>
            </a:r>
            <a:r>
              <a:rPr lang="en-US" altLang="zh-CN" b="1" dirty="0" err="1"/>
              <a:t>Facebook</a:t>
            </a:r>
            <a:r>
              <a:rPr lang="zh-CN" altLang="en-US" b="1" dirty="0"/>
              <a:t>等社交网络进行大规模的游说</a:t>
            </a:r>
            <a:endParaRPr lang="en-US" altLang="zh-CN" b="1" dirty="0"/>
          </a:p>
          <a:p>
            <a:pPr lvl="2"/>
            <a:r>
              <a:rPr lang="zh-CN" altLang="en-US" b="1" dirty="0"/>
              <a:t>在</a:t>
            </a:r>
            <a:r>
              <a:rPr lang="en-US" altLang="zh-CN" b="1" dirty="0"/>
              <a:t>4</a:t>
            </a:r>
            <a:r>
              <a:rPr lang="zh-CN" altLang="en-US" b="1" dirty="0"/>
              <a:t>月</a:t>
            </a:r>
            <a:r>
              <a:rPr lang="en-US" altLang="zh-CN" b="1" dirty="0"/>
              <a:t>23</a:t>
            </a:r>
            <a:r>
              <a:rPr lang="zh-CN" altLang="en-US" b="1" dirty="0"/>
              <a:t>日的电视剧</a:t>
            </a:r>
            <a:r>
              <a:rPr lang="en-US" altLang="zh-CN" b="1" dirty="0"/>
              <a:t>《</a:t>
            </a:r>
            <a:r>
              <a:rPr lang="zh-CN" altLang="en-US" b="1" dirty="0"/>
              <a:t>混乱之子</a:t>
            </a:r>
            <a:r>
              <a:rPr lang="en-US" altLang="zh-CN" b="1" dirty="0"/>
              <a:t>》</a:t>
            </a:r>
            <a:r>
              <a:rPr lang="zh-CN" altLang="en-US" b="1" dirty="0"/>
              <a:t>（</a:t>
            </a:r>
            <a:r>
              <a:rPr lang="en-US" altLang="zh-CN" b="1" dirty="0"/>
              <a:t>Sons of Anarchy</a:t>
            </a:r>
            <a:r>
              <a:rPr lang="zh-CN" altLang="en-US" b="1" dirty="0"/>
              <a:t>）、</a:t>
            </a:r>
            <a:r>
              <a:rPr lang="en-US" altLang="zh-CN" b="1" dirty="0"/>
              <a:t>《</a:t>
            </a:r>
            <a:r>
              <a:rPr lang="zh-CN" altLang="en-US" b="1" dirty="0"/>
              <a:t>行尸走肉</a:t>
            </a:r>
            <a:r>
              <a:rPr lang="en-US" altLang="zh-CN" b="1" dirty="0"/>
              <a:t>》</a:t>
            </a:r>
            <a:r>
              <a:rPr lang="zh-CN" altLang="en-US" b="1" dirty="0"/>
              <a:t>（</a:t>
            </a:r>
            <a:r>
              <a:rPr lang="en-US" altLang="zh-CN" b="1" dirty="0"/>
              <a:t>The Walking Dead</a:t>
            </a:r>
            <a:r>
              <a:rPr lang="zh-CN" altLang="en-US" b="1" dirty="0"/>
              <a:t>）和</a:t>
            </a:r>
            <a:r>
              <a:rPr lang="en-US" altLang="zh-CN" b="1" dirty="0"/>
              <a:t>《Don't Trust the B—- in Apt. 23》</a:t>
            </a:r>
            <a:r>
              <a:rPr lang="zh-CN" altLang="en-US" b="1" dirty="0"/>
              <a:t>中就出现了奥巴马的竞选广告。然而</a:t>
            </a:r>
            <a:r>
              <a:rPr lang="en-US" altLang="zh-CN" b="1" dirty="0"/>
              <a:t>,</a:t>
            </a:r>
            <a:r>
              <a:rPr lang="zh-CN" altLang="en-US" b="1" dirty="0">
                <a:solidFill>
                  <a:srgbClr val="FF0000"/>
                </a:solidFill>
              </a:rPr>
              <a:t>此前的竞选广告通常只会出现在本地新闻节目中</a:t>
            </a:r>
            <a:r>
              <a:rPr lang="zh-CN" altLang="en-US" b="1" dirty="0"/>
              <a:t>。</a:t>
            </a:r>
            <a:endParaRPr lang="en-US" altLang="zh-CN" b="1" dirty="0"/>
          </a:p>
          <a:p>
            <a:pPr lvl="2"/>
            <a:r>
              <a:rPr lang="zh-CN" altLang="en-US" b="1" dirty="0"/>
              <a:t>“（相对于</a:t>
            </a:r>
            <a:r>
              <a:rPr lang="en-US" altLang="zh-CN" b="1" dirty="0"/>
              <a:t>2008</a:t>
            </a:r>
            <a:r>
              <a:rPr lang="zh-CN" altLang="en-US" b="1" dirty="0"/>
              <a:t>年的竞选）</a:t>
            </a:r>
            <a:r>
              <a:rPr lang="zh-CN" altLang="en-US" b="1" dirty="0">
                <a:solidFill>
                  <a:srgbClr val="FF0000"/>
                </a:solidFill>
              </a:rPr>
              <a:t>我们在电视上的广告购买效率提升了</a:t>
            </a:r>
            <a:r>
              <a:rPr lang="en-US" altLang="zh-CN" b="1" dirty="0">
                <a:solidFill>
                  <a:srgbClr val="FF0000"/>
                </a:solidFill>
              </a:rPr>
              <a:t>14%</a:t>
            </a:r>
            <a:r>
              <a:rPr lang="zh-CN" altLang="en-US" b="1" dirty="0"/>
              <a:t>，因此，我们能够确保与摇摆选民产生交流。”</a:t>
            </a:r>
            <a:endParaRPr lang="en-US" altLang="zh-CN" b="1" dirty="0"/>
          </a:p>
          <a:p>
            <a:pPr lvl="2"/>
            <a:r>
              <a:rPr lang="en-US" altLang="zh-CN" b="1" dirty="0">
                <a:solidFill>
                  <a:srgbClr val="FF0000"/>
                </a:solidFill>
              </a:rPr>
              <a:t>2012</a:t>
            </a:r>
            <a:r>
              <a:rPr lang="zh-CN" altLang="en-US" b="1" dirty="0">
                <a:solidFill>
                  <a:srgbClr val="FF0000"/>
                </a:solidFill>
              </a:rPr>
              <a:t>年</a:t>
            </a:r>
            <a:r>
              <a:rPr lang="en-US" altLang="zh-CN" b="1" dirty="0">
                <a:solidFill>
                  <a:srgbClr val="FF0000"/>
                </a:solidFill>
              </a:rPr>
              <a:t>8</a:t>
            </a:r>
            <a:r>
              <a:rPr lang="zh-CN" altLang="en-US" b="1" dirty="0">
                <a:solidFill>
                  <a:srgbClr val="FF0000"/>
                </a:solidFill>
              </a:rPr>
              <a:t>月，奥巴马决定在知名社交新闻网站</a:t>
            </a:r>
            <a:r>
              <a:rPr lang="en-US" altLang="zh-CN" b="1" dirty="0" err="1">
                <a:solidFill>
                  <a:srgbClr val="FF0000"/>
                </a:solidFill>
              </a:rPr>
              <a:t>Reddit</a:t>
            </a:r>
            <a:r>
              <a:rPr lang="zh-CN" altLang="en-US" b="1" dirty="0">
                <a:solidFill>
                  <a:srgbClr val="FF0000"/>
                </a:solidFill>
              </a:rPr>
              <a:t>上回答问题</a:t>
            </a:r>
            <a:endParaRPr lang="en-US" altLang="zh-CN" b="1" dirty="0">
              <a:solidFill>
                <a:srgbClr val="FF0000"/>
              </a:solidFill>
            </a:endParaRPr>
          </a:p>
          <a:p>
            <a:pPr lvl="2"/>
            <a:r>
              <a:rPr lang="zh-CN" altLang="en-US" b="1" dirty="0"/>
              <a:t>“那个一帮人坐在房间里抽着雪并嘟囔着“我们一直都会购买</a:t>
            </a:r>
            <a:r>
              <a:rPr lang="en-US" altLang="zh-CN" b="1" dirty="0"/>
              <a:t>《60</a:t>
            </a:r>
            <a:r>
              <a:rPr lang="zh-CN" altLang="en-US" b="1" dirty="0"/>
              <a:t>分钟</a:t>
            </a:r>
            <a:r>
              <a:rPr lang="en-US" altLang="zh-CN" b="1" dirty="0"/>
              <a:t>》</a:t>
            </a:r>
            <a:r>
              <a:rPr lang="zh-CN" altLang="en-US" b="1" dirty="0"/>
              <a:t>广告”的日子已经一去不复返了。</a:t>
            </a:r>
            <a:r>
              <a:rPr lang="zh-CN" altLang="en-US" b="1" dirty="0">
                <a:solidFill>
                  <a:srgbClr val="FF0000"/>
                </a:solidFill>
              </a:rPr>
              <a:t>政界的大数据时代已经到来。”</a:t>
            </a:r>
          </a:p>
          <a:p>
            <a:pPr lvl="2"/>
            <a:endParaRPr lang="en-US" altLang="zh-CN" b="1" dirty="0"/>
          </a:p>
          <a:p>
            <a:pPr>
              <a:buClr>
                <a:schemeClr val="tx2"/>
              </a:buClr>
              <a:buFont typeface="Wingdings" pitchFamily="2" charset="2"/>
              <a:buChar char="Ø"/>
            </a:pPr>
            <a:endParaRPr lang="zh-CN" altLang="en-US" b="1" dirty="0"/>
          </a:p>
          <a:p>
            <a:pPr>
              <a:buClr>
                <a:schemeClr val="tx2"/>
              </a:buClr>
              <a:buFont typeface="Wingdings" pitchFamily="2" charset="2"/>
              <a:buChar char="Ø"/>
            </a:pPr>
            <a:endParaRPr lang="en-US" altLang="zh-CN" b="1" dirty="0"/>
          </a:p>
        </p:txBody>
      </p:sp>
      <p:sp>
        <p:nvSpPr>
          <p:cNvPr id="83973" name="文本占位符 4"/>
          <p:cNvSpPr>
            <a:spLocks noGrp="1"/>
          </p:cNvSpPr>
          <p:nvPr>
            <p:ph type="body" sz="quarter" idx="13"/>
          </p:nvPr>
        </p:nvSpPr>
        <p:spPr>
          <a:ln w="9525"/>
        </p:spPr>
        <p:txBody>
          <a:bodyPr>
            <a:normAutofit lnSpcReduction="10000"/>
          </a:bodyPr>
          <a:lstStyle/>
          <a:p>
            <a:r>
              <a:rPr lang="en-US" altLang="zh-CN"/>
              <a:t>1.6</a:t>
            </a:r>
            <a:r>
              <a:rPr lang="zh-CN" altLang="en-US"/>
              <a:t>应用案例</a:t>
            </a:r>
          </a:p>
        </p:txBody>
      </p:sp>
      <p:sp>
        <p:nvSpPr>
          <p:cNvPr id="2" name="文本框 1"/>
          <p:cNvSpPr txBox="1"/>
          <p:nvPr/>
        </p:nvSpPr>
        <p:spPr>
          <a:xfrm>
            <a:off x="107504" y="5949280"/>
            <a:ext cx="8731696" cy="461665"/>
          </a:xfrm>
          <a:prstGeom prst="rect">
            <a:avLst/>
          </a:prstGeom>
          <a:noFill/>
          <a:ln>
            <a:solidFill>
              <a:srgbClr val="FF0000"/>
            </a:solidFill>
          </a:ln>
        </p:spPr>
        <p:txBody>
          <a:bodyPr wrap="square" rtlCol="0">
            <a:spAutoFit/>
          </a:bodyPr>
          <a:lstStyle/>
          <a:p>
            <a:r>
              <a:rPr lang="zh-CN" altLang="en-US" sz="2400" b="1" dirty="0">
                <a:solidFill>
                  <a:srgbClr val="FF0000"/>
                </a:solidFill>
              </a:rPr>
              <a:t>“以数据为驱动”</a:t>
            </a:r>
            <a:r>
              <a:rPr lang="zh-CN" altLang="en-US" sz="2000" b="1" dirty="0"/>
              <a:t>的决策方式成功帮助了奥巴马第二任期连任美国总统。</a:t>
            </a:r>
            <a:endParaRPr lang="en-US" sz="2000" b="1" dirty="0"/>
          </a:p>
        </p:txBody>
      </p:sp>
    </p:spTree>
  </p:cSld>
  <p:clrMapOvr>
    <a:masterClrMapping/>
  </p:clrMapOvr>
  <p:transition>
    <p:blinds dir="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	</a:t>
            </a:r>
            <a:r>
              <a:rPr lang="zh-CN" altLang="en-US" dirty="0"/>
              <a:t>应用案例  中国女排夺冠：摘录自新闻</a:t>
            </a:r>
            <a:endParaRPr lang="en-US" dirty="0"/>
          </a:p>
        </p:txBody>
      </p:sp>
      <p:sp>
        <p:nvSpPr>
          <p:cNvPr id="3" name="内容占位符 2"/>
          <p:cNvSpPr>
            <a:spLocks noGrp="1"/>
          </p:cNvSpPr>
          <p:nvPr>
            <p:ph idx="1"/>
          </p:nvPr>
        </p:nvSpPr>
        <p:spPr/>
        <p:txBody>
          <a:bodyPr>
            <a:normAutofit/>
          </a:bodyPr>
          <a:lstStyle/>
          <a:p>
            <a:r>
              <a:rPr lang="en-US" altLang="zh-CN" dirty="0"/>
              <a:t>2016</a:t>
            </a:r>
            <a:r>
              <a:rPr lang="zh-CN" altLang="en-US" dirty="0"/>
              <a:t>年</a:t>
            </a:r>
            <a:r>
              <a:rPr lang="en-US" altLang="zh-CN" dirty="0"/>
              <a:t>9</a:t>
            </a:r>
            <a:r>
              <a:rPr lang="zh-CN" altLang="en-US" dirty="0"/>
              <a:t>月，中国女排在里约奥运会上再次夺得世界冠军，举国欢庆。中国女排能够在极其艰难的情况下再次书写世界传奇，除了勇于拼搏的女排精神之外，</a:t>
            </a:r>
            <a:r>
              <a:rPr lang="zh-CN" altLang="en-US" b="1" dirty="0">
                <a:solidFill>
                  <a:srgbClr val="FF0000"/>
                </a:solidFill>
              </a:rPr>
              <a:t>科学的“数据分析”绝不可轻视</a:t>
            </a:r>
            <a:r>
              <a:rPr lang="zh-CN" altLang="en-US" dirty="0">
                <a:solidFill>
                  <a:srgbClr val="FF0000"/>
                </a:solidFill>
              </a:rPr>
              <a:t>。</a:t>
            </a:r>
            <a:endParaRPr lang="en-US" altLang="zh-CN" dirty="0">
              <a:solidFill>
                <a:srgbClr val="FF0000"/>
              </a:solidFill>
            </a:endParaRPr>
          </a:p>
          <a:p>
            <a:r>
              <a:rPr lang="zh-CN" altLang="en-US" dirty="0"/>
              <a:t>女排</a:t>
            </a:r>
            <a:r>
              <a:rPr lang="zh-CN" altLang="en-US" dirty="0">
                <a:solidFill>
                  <a:srgbClr val="FF0000"/>
                </a:solidFill>
              </a:rPr>
              <a:t>重金购买了专业的排球大数据分析软件</a:t>
            </a:r>
            <a:r>
              <a:rPr lang="zh-CN" altLang="en-US" dirty="0"/>
              <a:t>。</a:t>
            </a:r>
            <a:endParaRPr lang="en-US" altLang="zh-CN" dirty="0"/>
          </a:p>
          <a:p>
            <a:r>
              <a:rPr lang="zh-CN" altLang="en-US" dirty="0"/>
              <a:t>该系统保存有世界排球强队每个队员在不同战术中扣球与吊球的习惯路线等资料。</a:t>
            </a:r>
            <a:endParaRPr lang="en-US" altLang="zh-CN" dirty="0"/>
          </a:p>
          <a:p>
            <a:endParaRPr lang="en-US" dirty="0"/>
          </a:p>
        </p:txBody>
      </p:sp>
      <p:sp>
        <p:nvSpPr>
          <p:cNvPr id="4" name="文本占位符 3"/>
          <p:cNvSpPr>
            <a:spLocks noGrp="1"/>
          </p:cNvSpPr>
          <p:nvPr>
            <p:ph type="body" sz="quarter" idx="13"/>
          </p:nvPr>
        </p:nvSpPr>
        <p:spPr/>
        <p:txBody>
          <a:bodyPr>
            <a:normAutofit lnSpcReduction="10000"/>
          </a:bodyPr>
          <a:lstStyle/>
          <a:p>
            <a:endParaRPr lang="en-US"/>
          </a:p>
        </p:txBody>
      </p:sp>
      <p:sp>
        <p:nvSpPr>
          <p:cNvPr id="5" name="文本占位符 4"/>
          <p:cNvSpPr>
            <a:spLocks noGrp="1"/>
          </p:cNvSpPr>
          <p:nvPr>
            <p:ph type="body" sz="quarter" idx="14"/>
          </p:nvPr>
        </p:nvSpPr>
        <p:spPr/>
        <p:txBody>
          <a:bodyPr>
            <a:normAutofit fontScale="85000" lnSpcReduction="20000"/>
          </a:bodyPr>
          <a:lstStyle/>
          <a:p>
            <a:endParaRPr lang="en-US"/>
          </a:p>
        </p:txBody>
      </p:sp>
      <p:sp>
        <p:nvSpPr>
          <p:cNvPr id="6" name="文本占位符 5"/>
          <p:cNvSpPr>
            <a:spLocks noGrp="1"/>
          </p:cNvSpPr>
          <p:nvPr>
            <p:ph type="body" sz="quarter" idx="15"/>
          </p:nvPr>
        </p:nvSpPr>
        <p:spPr/>
        <p:txBody>
          <a:bodyPr>
            <a:normAutofit fontScale="70000" lnSpcReduction="20000"/>
          </a:bodyPr>
          <a:lstStyle/>
          <a:p>
            <a:endParaRPr 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378" y="4232554"/>
            <a:ext cx="2987819" cy="2233395"/>
          </a:xfrm>
          <a:prstGeom prst="rect">
            <a:avLst/>
          </a:prstGeom>
        </p:spPr>
      </p:pic>
      <p:sp>
        <p:nvSpPr>
          <p:cNvPr id="10" name="矩形 9"/>
          <p:cNvSpPr/>
          <p:nvPr/>
        </p:nvSpPr>
        <p:spPr>
          <a:xfrm>
            <a:off x="3347646" y="5600730"/>
            <a:ext cx="2027732" cy="646331"/>
          </a:xfrm>
          <a:prstGeom prst="rect">
            <a:avLst/>
          </a:prstGeom>
          <a:ln>
            <a:solidFill>
              <a:srgbClr val="FF0000"/>
            </a:solidFill>
          </a:ln>
        </p:spPr>
        <p:txBody>
          <a:bodyPr wrap="square">
            <a:spAutoFit/>
          </a:bodyPr>
          <a:lstStyle/>
          <a:p>
            <a:r>
              <a:rPr lang="zh-CN" altLang="en-US" dirty="0"/>
              <a:t>坐在球场边进行数据分析的</a:t>
            </a:r>
            <a:r>
              <a:rPr lang="zh-CN" altLang="en-US" b="1" dirty="0">
                <a:solidFill>
                  <a:srgbClr val="FF0000"/>
                </a:solidFill>
              </a:rPr>
              <a:t>袁灵犀</a:t>
            </a:r>
            <a:endParaRPr lang="en-US" b="1" dirty="0">
              <a:solidFill>
                <a:srgbClr val="FF0000"/>
              </a:solidFill>
            </a:endParaRPr>
          </a:p>
        </p:txBody>
      </p:sp>
    </p:spTree>
    <p:extLst>
      <p:ext uri="{BB962C8B-B14F-4D97-AF65-F5344CB8AC3E}">
        <p14:creationId xmlns:p14="http://schemas.microsoft.com/office/powerpoint/2010/main" val="1758085176"/>
      </p:ext>
    </p:extLst>
  </p:cSld>
  <p:clrMapOvr>
    <a:masterClrMapping/>
  </p:clrMapOvr>
  <p:transition>
    <p:blinds dir="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大数据分析助力女排胜利夺冠：摘录自新闻</a:t>
            </a:r>
            <a:endParaRPr lang="en-US" dirty="0"/>
          </a:p>
        </p:txBody>
      </p:sp>
      <p:sp>
        <p:nvSpPr>
          <p:cNvPr id="3" name="内容占位符 2"/>
          <p:cNvSpPr>
            <a:spLocks noGrp="1"/>
          </p:cNvSpPr>
          <p:nvPr>
            <p:ph idx="1"/>
          </p:nvPr>
        </p:nvSpPr>
        <p:spPr/>
        <p:txBody>
          <a:bodyPr>
            <a:normAutofit/>
          </a:bodyPr>
          <a:lstStyle/>
          <a:p>
            <a:r>
              <a:rPr lang="zh-CN" altLang="en-US" dirty="0"/>
              <a:t>赛前，袁灵犀一直利用数据分析指导女排队员训练。</a:t>
            </a:r>
            <a:endParaRPr lang="en-US" altLang="zh-CN" dirty="0"/>
          </a:p>
          <a:p>
            <a:r>
              <a:rPr lang="zh-CN" altLang="en-US" dirty="0"/>
              <a:t>比赛过程中，</a:t>
            </a:r>
            <a:r>
              <a:rPr lang="zh-CN" altLang="en-US" dirty="0">
                <a:solidFill>
                  <a:srgbClr val="00B0F0"/>
                </a:solidFill>
              </a:rPr>
              <a:t>每个回合</a:t>
            </a:r>
            <a:r>
              <a:rPr lang="zh-CN" altLang="en-US" u="sng" dirty="0">
                <a:solidFill>
                  <a:srgbClr val="00B0F0"/>
                </a:solidFill>
              </a:rPr>
              <a:t>他都利用代码将有价值的细节录入系统</a:t>
            </a:r>
            <a:r>
              <a:rPr lang="zh-CN" altLang="en-US" dirty="0">
                <a:solidFill>
                  <a:srgbClr val="00B0F0"/>
                </a:solidFill>
              </a:rPr>
              <a:t>，时时向教练</a:t>
            </a:r>
            <a:r>
              <a:rPr lang="zh-CN" altLang="en-US" u="sng" dirty="0">
                <a:solidFill>
                  <a:srgbClr val="00B0F0"/>
                </a:solidFill>
              </a:rPr>
              <a:t>提供本队与对手的技术分析数据</a:t>
            </a:r>
            <a:r>
              <a:rPr lang="zh-CN" altLang="en-US" dirty="0"/>
              <a:t>。</a:t>
            </a:r>
            <a:endParaRPr lang="en-US" altLang="zh-CN" dirty="0"/>
          </a:p>
          <a:p>
            <a:r>
              <a:rPr lang="zh-CN" altLang="en-US" dirty="0"/>
              <a:t>有了袁灵犀及其数据分析，总教练郎平才能真正做到</a:t>
            </a:r>
            <a:r>
              <a:rPr lang="zh-CN" altLang="en-US" dirty="0">
                <a:solidFill>
                  <a:srgbClr val="FF0000"/>
                </a:solidFill>
              </a:rPr>
              <a:t>知己知彼，正确决策，调整队员布局</a:t>
            </a:r>
            <a:r>
              <a:rPr lang="zh-CN" altLang="en-US" dirty="0"/>
              <a:t>。</a:t>
            </a:r>
            <a:endParaRPr lang="en-US" altLang="zh-CN" dirty="0"/>
          </a:p>
          <a:p>
            <a:endParaRPr lang="en-US" dirty="0"/>
          </a:p>
          <a:p>
            <a:r>
              <a:rPr lang="en-US" altLang="zh-CN" dirty="0"/>
              <a:t>2022</a:t>
            </a:r>
            <a:r>
              <a:rPr lang="zh-CN" altLang="en-US" dirty="0"/>
              <a:t>东奥</a:t>
            </a:r>
            <a:r>
              <a:rPr lang="zh-CN" altLang="en-US" dirty="0" smtClean="0"/>
              <a:t>会</a:t>
            </a:r>
            <a:r>
              <a:rPr lang="en-US" altLang="zh-CN" dirty="0" smtClean="0"/>
              <a:t>-</a:t>
            </a:r>
            <a:r>
              <a:rPr lang="zh-CN" altLang="en-US" dirty="0" smtClean="0"/>
              <a:t>科技东奥</a:t>
            </a:r>
            <a:endParaRPr lang="en-US" dirty="0"/>
          </a:p>
        </p:txBody>
      </p:sp>
      <p:sp>
        <p:nvSpPr>
          <p:cNvPr id="4" name="文本占位符 3"/>
          <p:cNvSpPr>
            <a:spLocks noGrp="1"/>
          </p:cNvSpPr>
          <p:nvPr>
            <p:ph type="body" sz="quarter" idx="13"/>
          </p:nvPr>
        </p:nvSpPr>
        <p:spPr/>
        <p:txBody>
          <a:bodyPr>
            <a:normAutofit lnSpcReduction="10000"/>
          </a:bodyPr>
          <a:lstStyle/>
          <a:p>
            <a:endParaRPr lang="en-US"/>
          </a:p>
        </p:txBody>
      </p:sp>
      <p:sp>
        <p:nvSpPr>
          <p:cNvPr id="5" name="文本占位符 4"/>
          <p:cNvSpPr>
            <a:spLocks noGrp="1"/>
          </p:cNvSpPr>
          <p:nvPr>
            <p:ph type="body" sz="quarter" idx="14"/>
          </p:nvPr>
        </p:nvSpPr>
        <p:spPr/>
        <p:txBody>
          <a:bodyPr>
            <a:normAutofit fontScale="85000" lnSpcReduction="20000"/>
          </a:bodyPr>
          <a:lstStyle/>
          <a:p>
            <a:endParaRPr lang="en-US"/>
          </a:p>
        </p:txBody>
      </p:sp>
      <p:sp>
        <p:nvSpPr>
          <p:cNvPr id="6" name="文本占位符 5"/>
          <p:cNvSpPr>
            <a:spLocks noGrp="1"/>
          </p:cNvSpPr>
          <p:nvPr>
            <p:ph type="body" sz="quarter" idx="15"/>
          </p:nvPr>
        </p:nvSpPr>
        <p:spPr/>
        <p:txBody>
          <a:bodyPr>
            <a:normAutofit fontScale="70000" lnSpcReduction="20000"/>
          </a:bodyPr>
          <a:lstStyle/>
          <a:p>
            <a:endParaRPr lang="en-US"/>
          </a:p>
        </p:txBody>
      </p:sp>
    </p:spTree>
    <p:extLst>
      <p:ext uri="{BB962C8B-B14F-4D97-AF65-F5344CB8AC3E}">
        <p14:creationId xmlns:p14="http://schemas.microsoft.com/office/powerpoint/2010/main" val="771272862"/>
      </p:ext>
    </p:extLst>
  </p:cSld>
  <p:clrMapOvr>
    <a:masterClrMapping/>
  </p:clrMapOvr>
  <p:transition>
    <p:blinds dir="ver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2022</a:t>
            </a:r>
            <a:r>
              <a:rPr lang="zh-CN" altLang="en-US" dirty="0"/>
              <a:t>东奥会</a:t>
            </a:r>
            <a:r>
              <a:rPr lang="en-US" altLang="zh-CN" dirty="0"/>
              <a:t>-</a:t>
            </a:r>
            <a:r>
              <a:rPr lang="zh-CN" altLang="en-US" dirty="0"/>
              <a:t>科技东奥</a:t>
            </a:r>
            <a:endParaRPr lang="en-US" altLang="zh-CN" dirty="0"/>
          </a:p>
        </p:txBody>
      </p:sp>
      <p:sp>
        <p:nvSpPr>
          <p:cNvPr id="4" name="文本占位符 3"/>
          <p:cNvSpPr>
            <a:spLocks noGrp="1"/>
          </p:cNvSpPr>
          <p:nvPr>
            <p:ph type="body" sz="quarter" idx="13"/>
          </p:nvPr>
        </p:nvSpPr>
        <p:spPr/>
        <p:txBody>
          <a:bodyPr>
            <a:normAutofit lnSpcReduction="10000"/>
          </a:bodyPr>
          <a:lstStyle/>
          <a:p>
            <a:endParaRPr lang="en-US"/>
          </a:p>
        </p:txBody>
      </p:sp>
      <p:sp>
        <p:nvSpPr>
          <p:cNvPr id="5" name="文本占位符 4"/>
          <p:cNvSpPr>
            <a:spLocks noGrp="1"/>
          </p:cNvSpPr>
          <p:nvPr>
            <p:ph type="body" sz="quarter" idx="14"/>
          </p:nvPr>
        </p:nvSpPr>
        <p:spPr/>
        <p:txBody>
          <a:bodyPr>
            <a:normAutofit fontScale="85000" lnSpcReduction="20000"/>
          </a:bodyPr>
          <a:lstStyle/>
          <a:p>
            <a:endParaRPr lang="en-US"/>
          </a:p>
        </p:txBody>
      </p:sp>
      <p:sp>
        <p:nvSpPr>
          <p:cNvPr id="6" name="文本占位符 5"/>
          <p:cNvSpPr>
            <a:spLocks noGrp="1"/>
          </p:cNvSpPr>
          <p:nvPr>
            <p:ph type="body" sz="quarter" idx="15"/>
          </p:nvPr>
        </p:nvSpPr>
        <p:spPr/>
        <p:txBody>
          <a:bodyPr>
            <a:normAutofit fontScale="70000" lnSpcReduction="20000"/>
          </a:bodyPr>
          <a:lstStyle/>
          <a:p>
            <a:endParaRPr 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314" y="1563123"/>
            <a:ext cx="6953822" cy="3916100"/>
          </a:xfrm>
          <a:prstGeom prst="rect">
            <a:avLst/>
          </a:prstGeom>
        </p:spPr>
      </p:pic>
      <p:sp>
        <p:nvSpPr>
          <p:cNvPr id="8" name="矩形 7"/>
          <p:cNvSpPr/>
          <p:nvPr/>
        </p:nvSpPr>
        <p:spPr>
          <a:xfrm>
            <a:off x="755577" y="5635650"/>
            <a:ext cx="7969296" cy="646331"/>
          </a:xfrm>
          <a:prstGeom prst="rect">
            <a:avLst/>
          </a:prstGeom>
        </p:spPr>
        <p:txBody>
          <a:bodyPr wrap="square">
            <a:spAutoFit/>
          </a:bodyPr>
          <a:lstStyle/>
          <a:p>
            <a:r>
              <a:rPr lang="zh-CN" altLang="en-US" dirty="0" smtClean="0">
                <a:latin typeface="幼圆 (正文)"/>
              </a:rPr>
              <a:t>对</a:t>
            </a:r>
            <a:r>
              <a:rPr lang="zh-CN" altLang="en-US" dirty="0">
                <a:latin typeface="幼圆 (正文)"/>
              </a:rPr>
              <a:t>运动员动作进行量化分析，将滑行速度、腾空高度、落地远度、旋转角度等一系列运动数据与原始画面叠加起来</a:t>
            </a:r>
            <a:r>
              <a:rPr lang="zh-CN" altLang="en-US" dirty="0" smtClean="0">
                <a:latin typeface="幼圆 (正文)"/>
              </a:rPr>
              <a:t>，解决</a:t>
            </a:r>
            <a:r>
              <a:rPr lang="zh-CN" altLang="en-US" dirty="0">
                <a:latin typeface="幼圆 (正文)"/>
              </a:rPr>
              <a:t>了高速度、高难度动作还原的难题</a:t>
            </a:r>
          </a:p>
        </p:txBody>
      </p:sp>
      <p:sp>
        <p:nvSpPr>
          <p:cNvPr id="11" name="内容占位符 2"/>
          <p:cNvSpPr>
            <a:spLocks noGrp="1"/>
          </p:cNvSpPr>
          <p:nvPr>
            <p:ph idx="1"/>
          </p:nvPr>
        </p:nvSpPr>
        <p:spPr>
          <a:xfrm>
            <a:off x="663525" y="968221"/>
            <a:ext cx="3782540" cy="572815"/>
          </a:xfrm>
        </p:spPr>
        <p:txBody>
          <a:bodyPr>
            <a:noAutofit/>
          </a:bodyPr>
          <a:lstStyle/>
          <a:p>
            <a:r>
              <a:rPr lang="zh-CN" altLang="en-US" b="1" dirty="0" smtClean="0"/>
              <a:t>简单</a:t>
            </a:r>
            <a:r>
              <a:rPr lang="zh-CN" altLang="en-US" b="1" dirty="0"/>
              <a:t>易用的“</a:t>
            </a:r>
            <a:r>
              <a:rPr lang="en-US" altLang="zh-CN" b="1" dirty="0" smtClean="0"/>
              <a:t>AI</a:t>
            </a:r>
            <a:r>
              <a:rPr lang="zh-CN" altLang="en-US" b="1" dirty="0" smtClean="0"/>
              <a:t>裁判员”</a:t>
            </a:r>
            <a:endParaRPr lang="zh-CN" altLang="en-US" b="1" dirty="0"/>
          </a:p>
        </p:txBody>
      </p:sp>
    </p:spTree>
    <p:extLst>
      <p:ext uri="{BB962C8B-B14F-4D97-AF65-F5344CB8AC3E}">
        <p14:creationId xmlns:p14="http://schemas.microsoft.com/office/powerpoint/2010/main" val="3860804800"/>
      </p:ext>
    </p:extLst>
  </p:cSld>
  <p:clrMapOvr>
    <a:masterClrMapping/>
  </p:clrMapOvr>
  <p:transition>
    <p:blinds dir="ver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2022</a:t>
            </a:r>
            <a:r>
              <a:rPr lang="zh-CN" altLang="en-US" dirty="0"/>
              <a:t>东奥会</a:t>
            </a:r>
            <a:r>
              <a:rPr lang="en-US" altLang="zh-CN" dirty="0"/>
              <a:t>-</a:t>
            </a:r>
            <a:r>
              <a:rPr lang="zh-CN" altLang="en-US" dirty="0"/>
              <a:t>科技东奥</a:t>
            </a:r>
            <a:endParaRPr lang="en-US" altLang="zh-CN" dirty="0"/>
          </a:p>
        </p:txBody>
      </p:sp>
      <p:sp>
        <p:nvSpPr>
          <p:cNvPr id="3" name="内容占位符 2"/>
          <p:cNvSpPr>
            <a:spLocks noGrp="1"/>
          </p:cNvSpPr>
          <p:nvPr>
            <p:ph idx="1"/>
          </p:nvPr>
        </p:nvSpPr>
        <p:spPr>
          <a:xfrm>
            <a:off x="663525" y="968221"/>
            <a:ext cx="3782540" cy="572815"/>
          </a:xfrm>
        </p:spPr>
        <p:txBody>
          <a:bodyPr>
            <a:noAutofit/>
          </a:bodyPr>
          <a:lstStyle/>
          <a:p>
            <a:r>
              <a:rPr lang="zh-CN" altLang="en-US" b="1" dirty="0" smtClean="0"/>
              <a:t>简单</a:t>
            </a:r>
            <a:r>
              <a:rPr lang="zh-CN" altLang="en-US" b="1" dirty="0"/>
              <a:t>易用的“</a:t>
            </a:r>
            <a:r>
              <a:rPr lang="en-US" altLang="zh-CN" b="1" dirty="0"/>
              <a:t>AI</a:t>
            </a:r>
            <a:r>
              <a:rPr lang="zh-CN" altLang="en-US" b="1" dirty="0"/>
              <a:t>教练</a:t>
            </a:r>
            <a:r>
              <a:rPr lang="zh-CN" altLang="en-US" b="1" dirty="0" smtClean="0"/>
              <a:t>”</a:t>
            </a:r>
            <a:endParaRPr lang="zh-CN" altLang="en-US" b="1" dirty="0"/>
          </a:p>
        </p:txBody>
      </p:sp>
      <p:sp>
        <p:nvSpPr>
          <p:cNvPr id="4" name="文本占位符 3"/>
          <p:cNvSpPr>
            <a:spLocks noGrp="1"/>
          </p:cNvSpPr>
          <p:nvPr>
            <p:ph type="body" sz="quarter" idx="13"/>
          </p:nvPr>
        </p:nvSpPr>
        <p:spPr/>
        <p:txBody>
          <a:bodyPr>
            <a:normAutofit lnSpcReduction="10000"/>
          </a:bodyPr>
          <a:lstStyle/>
          <a:p>
            <a:endParaRPr lang="en-US"/>
          </a:p>
        </p:txBody>
      </p:sp>
      <p:sp>
        <p:nvSpPr>
          <p:cNvPr id="5" name="文本占位符 4"/>
          <p:cNvSpPr>
            <a:spLocks noGrp="1"/>
          </p:cNvSpPr>
          <p:nvPr>
            <p:ph type="body" sz="quarter" idx="14"/>
          </p:nvPr>
        </p:nvSpPr>
        <p:spPr/>
        <p:txBody>
          <a:bodyPr>
            <a:normAutofit fontScale="85000" lnSpcReduction="20000"/>
          </a:bodyPr>
          <a:lstStyle/>
          <a:p>
            <a:endParaRPr lang="en-US"/>
          </a:p>
        </p:txBody>
      </p:sp>
      <p:sp>
        <p:nvSpPr>
          <p:cNvPr id="6" name="文本占位符 5"/>
          <p:cNvSpPr>
            <a:spLocks noGrp="1"/>
          </p:cNvSpPr>
          <p:nvPr>
            <p:ph type="body" sz="quarter" idx="15"/>
          </p:nvPr>
        </p:nvSpPr>
        <p:spPr/>
        <p:txBody>
          <a:bodyPr>
            <a:normAutofit fontScale="70000" lnSpcReduction="20000"/>
          </a:bodyPr>
          <a:lstStyle/>
          <a:p>
            <a:endParaRPr lang="en-US"/>
          </a:p>
        </p:txBody>
      </p:sp>
      <p:sp>
        <p:nvSpPr>
          <p:cNvPr id="8" name="矩形 7"/>
          <p:cNvSpPr/>
          <p:nvPr/>
        </p:nvSpPr>
        <p:spPr>
          <a:xfrm>
            <a:off x="755577" y="5876035"/>
            <a:ext cx="7969296" cy="646331"/>
          </a:xfrm>
          <a:prstGeom prst="rect">
            <a:avLst/>
          </a:prstGeom>
        </p:spPr>
        <p:txBody>
          <a:bodyPr wrap="square">
            <a:spAutoFit/>
          </a:bodyPr>
          <a:lstStyle/>
          <a:p>
            <a:r>
              <a:rPr lang="zh-CN" altLang="en-US" dirty="0"/>
              <a:t>其基于机器视觉和</a:t>
            </a:r>
            <a:r>
              <a:rPr lang="en-US" altLang="zh-CN" dirty="0"/>
              <a:t>AI</a:t>
            </a:r>
            <a:r>
              <a:rPr lang="zh-CN" altLang="en-US" dirty="0"/>
              <a:t>技术，能从拍摄的标准视频中提取运动员的骨骼和肌肉形状及运动轨迹，重建运动员</a:t>
            </a:r>
            <a:r>
              <a:rPr lang="en-US" altLang="zh-CN" dirty="0"/>
              <a:t>2D</a:t>
            </a:r>
            <a:r>
              <a:rPr lang="zh-CN" altLang="en-US" dirty="0"/>
              <a:t>及</a:t>
            </a:r>
            <a:r>
              <a:rPr lang="en-US" altLang="zh-CN" dirty="0"/>
              <a:t>3D</a:t>
            </a:r>
            <a:r>
              <a:rPr lang="zh-CN" altLang="en-US" dirty="0"/>
              <a:t>骨骼的运动姿态及轨迹</a:t>
            </a:r>
            <a:r>
              <a:rPr lang="zh-CN" altLang="en-US" dirty="0" smtClean="0"/>
              <a:t>模型</a:t>
            </a:r>
            <a:r>
              <a:rPr lang="zh-CN" altLang="en-US" dirty="0"/>
              <a:t>。</a:t>
            </a:r>
            <a:endParaRPr lang="zh-CN" altLang="en-US" dirty="0">
              <a:latin typeface="幼圆 (正文)"/>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172" y="3134271"/>
            <a:ext cx="4127088" cy="1960612"/>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787368"/>
            <a:ext cx="3978521" cy="2654419"/>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289" y="1563483"/>
            <a:ext cx="7429552" cy="4166104"/>
          </a:xfrm>
          <a:prstGeom prst="rect">
            <a:avLst/>
          </a:prstGeom>
        </p:spPr>
      </p:pic>
    </p:spTree>
    <p:extLst>
      <p:ext uri="{BB962C8B-B14F-4D97-AF65-F5344CB8AC3E}">
        <p14:creationId xmlns:p14="http://schemas.microsoft.com/office/powerpoint/2010/main" val="314121244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数据科学人才市场状况（中国）</a:t>
            </a:r>
            <a:endParaRPr lang="en-US" dirty="0"/>
          </a:p>
        </p:txBody>
      </p:sp>
      <p:sp>
        <p:nvSpPr>
          <p:cNvPr id="3" name="内容占位符 2"/>
          <p:cNvSpPr>
            <a:spLocks noGrp="1"/>
          </p:cNvSpPr>
          <p:nvPr>
            <p:ph idx="1"/>
          </p:nvPr>
        </p:nvSpPr>
        <p:spPr/>
        <p:txBody>
          <a:bodyPr/>
          <a:lstStyle/>
          <a:p>
            <a:pPr marL="0" indent="0">
              <a:buNone/>
            </a:pPr>
            <a:r>
              <a:rPr lang="zh-CN" altLang="en-US" sz="2800" b="1" dirty="0"/>
              <a:t>人才需求大，但培养周期长</a:t>
            </a:r>
            <a:endParaRPr lang="en-US" altLang="zh-CN" sz="2800" b="1" dirty="0"/>
          </a:p>
          <a:p>
            <a:r>
              <a:rPr lang="zh-CN" altLang="en-US" b="1" dirty="0"/>
              <a:t>需求大：</a:t>
            </a:r>
            <a:r>
              <a:rPr lang="zh-CN" altLang="en-US" dirty="0"/>
              <a:t>过去两年间</a:t>
            </a:r>
            <a:r>
              <a:rPr lang="zh-CN" altLang="en-US" u="sng" dirty="0">
                <a:solidFill>
                  <a:srgbClr val="FF0000"/>
                </a:solidFill>
              </a:rPr>
              <a:t>每年有数十个大数据平台在启动和搭建</a:t>
            </a:r>
            <a:r>
              <a:rPr lang="zh-CN" altLang="en-US" dirty="0"/>
              <a:t>，这就在短时间内形成了对数据工程师和数据科学家的巨大需求</a:t>
            </a:r>
            <a:endParaRPr lang="en-US" altLang="zh-CN" dirty="0"/>
          </a:p>
          <a:p>
            <a:r>
              <a:rPr lang="zh-CN" altLang="en-US" b="1" dirty="0"/>
              <a:t>培养周期长：</a:t>
            </a:r>
            <a:r>
              <a:rPr lang="zh-CN" altLang="en-US" dirty="0"/>
              <a:t>如果我们从大学入学开始计算，加上软件开发和数据算法建模等方面工作经验的形成，培养一个</a:t>
            </a:r>
            <a:r>
              <a:rPr lang="zh-CN" altLang="en-US" u="sng" dirty="0">
                <a:solidFill>
                  <a:srgbClr val="FF0000"/>
                </a:solidFill>
              </a:rPr>
              <a:t>合格的数据工程师和数据科学家</a:t>
            </a:r>
            <a:r>
              <a:rPr lang="zh-CN" altLang="en-US" dirty="0"/>
              <a:t>至少</a:t>
            </a:r>
            <a:r>
              <a:rPr lang="zh-CN" altLang="en-US" dirty="0">
                <a:solidFill>
                  <a:srgbClr val="FF0000"/>
                </a:solidFill>
              </a:rPr>
              <a:t>需要五到十年的时间</a:t>
            </a:r>
            <a:r>
              <a:rPr lang="zh-CN" altLang="en-US" dirty="0"/>
              <a:t>。</a:t>
            </a:r>
            <a:endParaRPr lang="en-US" altLang="zh-CN" dirty="0"/>
          </a:p>
          <a:p>
            <a:r>
              <a:rPr lang="zh-CN" altLang="en-US" dirty="0"/>
              <a:t>据调查，尽管全国</a:t>
            </a:r>
            <a:r>
              <a:rPr lang="en-US" altLang="zh-CN" dirty="0"/>
              <a:t>50%</a:t>
            </a:r>
            <a:r>
              <a:rPr lang="zh-CN" altLang="en-US" dirty="0"/>
              <a:t>的大数据人才集中在北京，但是</a:t>
            </a:r>
            <a:r>
              <a:rPr lang="zh-CN" altLang="en-US" u="sng" dirty="0"/>
              <a:t>北京的互联网公司</a:t>
            </a:r>
            <a:r>
              <a:rPr lang="zh-CN" altLang="en-US" dirty="0"/>
              <a:t>仍然普遍遇到了合格的大数据人才</a:t>
            </a:r>
            <a:r>
              <a:rPr lang="zh-CN" altLang="en-US" u="sng" dirty="0"/>
              <a:t>“招聘难”和“留人难”的问题</a:t>
            </a:r>
            <a:r>
              <a:rPr lang="zh-CN" altLang="en-US" dirty="0"/>
              <a:t>。</a:t>
            </a:r>
            <a:endParaRPr lang="en-US" dirty="0"/>
          </a:p>
        </p:txBody>
      </p:sp>
      <p:sp>
        <p:nvSpPr>
          <p:cNvPr id="4" name="文本占位符 3"/>
          <p:cNvSpPr>
            <a:spLocks noGrp="1"/>
          </p:cNvSpPr>
          <p:nvPr>
            <p:ph type="body" sz="quarter" idx="13"/>
          </p:nvPr>
        </p:nvSpPr>
        <p:spPr/>
        <p:txBody>
          <a:bodyPr>
            <a:normAutofit lnSpcReduction="10000"/>
          </a:bodyPr>
          <a:lstStyle/>
          <a:p>
            <a:endParaRPr lang="en-US"/>
          </a:p>
        </p:txBody>
      </p:sp>
      <p:sp>
        <p:nvSpPr>
          <p:cNvPr id="5" name="文本占位符 4"/>
          <p:cNvSpPr>
            <a:spLocks noGrp="1"/>
          </p:cNvSpPr>
          <p:nvPr>
            <p:ph type="body" sz="quarter" idx="14"/>
          </p:nvPr>
        </p:nvSpPr>
        <p:spPr/>
        <p:txBody>
          <a:bodyPr>
            <a:normAutofit fontScale="85000" lnSpcReduction="20000"/>
          </a:bodyPr>
          <a:lstStyle/>
          <a:p>
            <a:endParaRPr lang="en-US"/>
          </a:p>
        </p:txBody>
      </p:sp>
      <p:sp>
        <p:nvSpPr>
          <p:cNvPr id="6" name="文本占位符 5"/>
          <p:cNvSpPr>
            <a:spLocks noGrp="1"/>
          </p:cNvSpPr>
          <p:nvPr>
            <p:ph type="body" sz="quarter" idx="15"/>
          </p:nvPr>
        </p:nvSpPr>
        <p:spPr/>
        <p:txBody>
          <a:bodyPr>
            <a:normAutofit fontScale="70000" lnSpcReduction="20000"/>
          </a:bodyPr>
          <a:lstStyle/>
          <a:p>
            <a:endParaRPr lang="en-US"/>
          </a:p>
        </p:txBody>
      </p:sp>
    </p:spTree>
    <p:extLst>
      <p:ext uri="{BB962C8B-B14F-4D97-AF65-F5344CB8AC3E}">
        <p14:creationId xmlns:p14="http://schemas.microsoft.com/office/powerpoint/2010/main" val="3656576314"/>
      </p:ext>
    </p:extLst>
  </p:cSld>
  <p:clrMapOvr>
    <a:masterClrMapping/>
  </p:clrMapOvr>
  <p:transition>
    <p:blinds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1145" y="501645"/>
            <a:ext cx="6683765" cy="960668"/>
          </a:xfrm>
        </p:spPr>
        <p:txBody>
          <a:bodyPr/>
          <a:lstStyle/>
          <a:p>
            <a:r>
              <a:rPr lang="en-US" altLang="zh-CN" dirty="0"/>
              <a:t>Data science jobs in USA</a:t>
            </a:r>
            <a:endParaRPr lang="en-US" dirty="0"/>
          </a:p>
        </p:txBody>
      </p:sp>
      <p:sp>
        <p:nvSpPr>
          <p:cNvPr id="3" name="内容占位符 2"/>
          <p:cNvSpPr>
            <a:spLocks noGrp="1"/>
          </p:cNvSpPr>
          <p:nvPr>
            <p:ph idx="1"/>
          </p:nvPr>
        </p:nvSpPr>
        <p:spPr/>
        <p:txBody>
          <a:bodyPr/>
          <a:lstStyle/>
          <a:p>
            <a:endParaRPr lang="en-US"/>
          </a:p>
        </p:txBody>
      </p:sp>
      <p:pic>
        <p:nvPicPr>
          <p:cNvPr id="4" name="图片 3"/>
          <p:cNvPicPr>
            <a:picLocks noChangeAspect="1"/>
          </p:cNvPicPr>
          <p:nvPr/>
        </p:nvPicPr>
        <p:blipFill>
          <a:blip r:embed="rId2"/>
          <a:stretch>
            <a:fillRect/>
          </a:stretch>
        </p:blipFill>
        <p:spPr>
          <a:xfrm>
            <a:off x="1371600" y="2024058"/>
            <a:ext cx="6842857" cy="3700000"/>
          </a:xfrm>
          <a:prstGeom prst="rect">
            <a:avLst/>
          </a:prstGeom>
        </p:spPr>
      </p:pic>
      <p:sp>
        <p:nvSpPr>
          <p:cNvPr id="5" name="页脚占位符 4"/>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21948507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数据科学人才市场状况（美国）</a:t>
            </a:r>
            <a:endParaRPr lang="en-US" dirty="0"/>
          </a:p>
        </p:txBody>
      </p:sp>
      <p:sp>
        <p:nvSpPr>
          <p:cNvPr id="3" name="内容占位符 2"/>
          <p:cNvSpPr>
            <a:spLocks noGrp="1"/>
          </p:cNvSpPr>
          <p:nvPr>
            <p:ph idx="1"/>
          </p:nvPr>
        </p:nvSpPr>
        <p:spPr/>
        <p:txBody>
          <a:bodyPr/>
          <a:lstStyle/>
          <a:p>
            <a:pPr marL="0" indent="0">
              <a:buNone/>
            </a:pPr>
            <a:r>
              <a:rPr lang="zh-CN" altLang="en-US" sz="2800" b="1" dirty="0"/>
              <a:t>人才需求大，但培养周期长</a:t>
            </a:r>
            <a:endParaRPr lang="en-US" altLang="zh-CN" sz="2800" b="1" dirty="0"/>
          </a:p>
          <a:p>
            <a:r>
              <a:rPr lang="zh-CN" altLang="en-US" dirty="0"/>
              <a:t>麦肯锡咨询研究指出</a:t>
            </a:r>
            <a:r>
              <a:rPr lang="zh-CN" altLang="en-US" dirty="0" smtClean="0"/>
              <a:t>，大</a:t>
            </a:r>
            <a:r>
              <a:rPr lang="zh-CN" altLang="en-US" dirty="0"/>
              <a:t>数据人才短缺就到达</a:t>
            </a:r>
            <a:r>
              <a:rPr lang="en-US" altLang="zh-CN" dirty="0"/>
              <a:t>50%-60%</a:t>
            </a:r>
            <a:r>
              <a:rPr lang="zh-CN" altLang="en-US" dirty="0"/>
              <a:t>。</a:t>
            </a:r>
            <a:endParaRPr lang="en-US" altLang="zh-CN" dirty="0"/>
          </a:p>
          <a:p>
            <a:r>
              <a:rPr lang="zh-CN" altLang="en-US" dirty="0"/>
              <a:t>同时，美国教育系统正根据市场需求做出调整，很多大学纷纷设置大数据研究院和相关专业。</a:t>
            </a:r>
            <a:endParaRPr lang="en-US" altLang="zh-CN" dirty="0"/>
          </a:p>
          <a:p>
            <a:r>
              <a:rPr lang="zh-CN" altLang="en-US" dirty="0"/>
              <a:t>北卡公立大学早在</a:t>
            </a:r>
            <a:r>
              <a:rPr lang="en-US" altLang="zh-CN" dirty="0"/>
              <a:t>2007</a:t>
            </a:r>
            <a:r>
              <a:rPr lang="zh-CN" altLang="en-US" dirty="0"/>
              <a:t>年就先知先觉地设立了数据分析硕士项目，</a:t>
            </a:r>
            <a:r>
              <a:rPr lang="en-US" altLang="zh-CN" dirty="0"/>
              <a:t>2016</a:t>
            </a:r>
            <a:r>
              <a:rPr lang="zh-CN" altLang="en-US" dirty="0"/>
              <a:t>年该项目毕业生的就业率达到了</a:t>
            </a:r>
            <a:r>
              <a:rPr lang="en-US" altLang="zh-CN" dirty="0"/>
              <a:t>100%</a:t>
            </a:r>
            <a:r>
              <a:rPr lang="zh-CN" altLang="en-US" dirty="0"/>
              <a:t>，而且平均年薪达到了</a:t>
            </a:r>
            <a:r>
              <a:rPr lang="en-US" altLang="zh-CN" dirty="0"/>
              <a:t>10</a:t>
            </a:r>
            <a:r>
              <a:rPr lang="zh-CN" altLang="en-US" dirty="0"/>
              <a:t>万美元左右。</a:t>
            </a:r>
            <a:endParaRPr lang="en-US" dirty="0"/>
          </a:p>
        </p:txBody>
      </p:sp>
      <p:sp>
        <p:nvSpPr>
          <p:cNvPr id="4" name="文本占位符 3"/>
          <p:cNvSpPr>
            <a:spLocks noGrp="1"/>
          </p:cNvSpPr>
          <p:nvPr>
            <p:ph type="body" sz="quarter" idx="13"/>
          </p:nvPr>
        </p:nvSpPr>
        <p:spPr/>
        <p:txBody>
          <a:bodyPr>
            <a:normAutofit lnSpcReduction="10000"/>
          </a:bodyPr>
          <a:lstStyle/>
          <a:p>
            <a:endParaRPr lang="en-US"/>
          </a:p>
        </p:txBody>
      </p:sp>
      <p:sp>
        <p:nvSpPr>
          <p:cNvPr id="5" name="文本占位符 4"/>
          <p:cNvSpPr>
            <a:spLocks noGrp="1"/>
          </p:cNvSpPr>
          <p:nvPr>
            <p:ph type="body" sz="quarter" idx="14"/>
          </p:nvPr>
        </p:nvSpPr>
        <p:spPr/>
        <p:txBody>
          <a:bodyPr>
            <a:normAutofit fontScale="85000" lnSpcReduction="20000"/>
          </a:bodyPr>
          <a:lstStyle/>
          <a:p>
            <a:endParaRPr lang="en-US"/>
          </a:p>
        </p:txBody>
      </p:sp>
      <p:sp>
        <p:nvSpPr>
          <p:cNvPr id="6" name="文本占位符 5"/>
          <p:cNvSpPr>
            <a:spLocks noGrp="1"/>
          </p:cNvSpPr>
          <p:nvPr>
            <p:ph type="body" sz="quarter" idx="15"/>
          </p:nvPr>
        </p:nvSpPr>
        <p:spPr/>
        <p:txBody>
          <a:bodyPr>
            <a:normAutofit fontScale="70000" lnSpcReduction="20000"/>
          </a:bodyPr>
          <a:lstStyle/>
          <a:p>
            <a:endParaRPr lang="en-US"/>
          </a:p>
        </p:txBody>
      </p:sp>
    </p:spTree>
    <p:extLst>
      <p:ext uri="{BB962C8B-B14F-4D97-AF65-F5344CB8AC3E}">
        <p14:creationId xmlns:p14="http://schemas.microsoft.com/office/powerpoint/2010/main" val="3442141344"/>
      </p:ext>
    </p:extLst>
  </p:cSld>
  <p:clrMapOvr>
    <a:masterClrMapping/>
  </p:clrMapOvr>
  <p:transition>
    <p:blinds dir="ver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zh-CN" altLang="en-US"/>
              <a:t>小结</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803145079"/>
              </p:ext>
            </p:extLst>
          </p:nvPr>
        </p:nvGraphicFramePr>
        <p:xfrm>
          <a:off x="609600" y="1500188"/>
          <a:ext cx="8153400" cy="4714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0117" name="文本占位符 4"/>
          <p:cNvSpPr>
            <a:spLocks noGrp="1"/>
          </p:cNvSpPr>
          <p:nvPr>
            <p:ph type="body" sz="quarter" idx="13"/>
          </p:nvPr>
        </p:nvSpPr>
        <p:spPr>
          <a:ln w="9525"/>
        </p:spPr>
        <p:txBody>
          <a:bodyPr>
            <a:normAutofit lnSpcReduction="10000"/>
          </a:bodyPr>
          <a:lstStyle/>
          <a:p>
            <a:r>
              <a:rPr lang="zh-CN" altLang="en-US"/>
              <a:t>小结</a:t>
            </a:r>
          </a:p>
        </p:txBody>
      </p:sp>
    </p:spTree>
  </p:cSld>
  <p:clrMapOvr>
    <a:masterClrMapping/>
  </p:clrMapOvr>
  <p:transition>
    <p:blinds dir="vert"/>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r>
              <a:rPr lang="zh-CN" altLang="en-US"/>
              <a:t>小结</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256475338"/>
              </p:ext>
            </p:extLst>
          </p:nvPr>
        </p:nvGraphicFramePr>
        <p:xfrm>
          <a:off x="609600" y="1500188"/>
          <a:ext cx="8153400" cy="4714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1141" name="文本占位符 4"/>
          <p:cNvSpPr>
            <a:spLocks noGrp="1"/>
          </p:cNvSpPr>
          <p:nvPr>
            <p:ph type="body" sz="quarter" idx="13"/>
          </p:nvPr>
        </p:nvSpPr>
        <p:spPr>
          <a:ln w="9525"/>
        </p:spPr>
        <p:txBody>
          <a:bodyPr>
            <a:normAutofit lnSpcReduction="10000"/>
          </a:bodyPr>
          <a:lstStyle/>
          <a:p>
            <a:r>
              <a:rPr lang="zh-CN" altLang="en-US"/>
              <a:t>小结</a:t>
            </a:r>
          </a:p>
        </p:txBody>
      </p:sp>
    </p:spTree>
  </p:cSld>
  <p:clrMapOvr>
    <a:masterClrMapping/>
  </p:clrMapOvr>
  <p:transition>
    <p:blinds dir="vert"/>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r>
              <a:rPr lang="zh-CN" altLang="en-US"/>
              <a:t>小结</a:t>
            </a:r>
          </a:p>
        </p:txBody>
      </p:sp>
      <p:graphicFrame>
        <p:nvGraphicFramePr>
          <p:cNvPr id="7" name="内容占位符 6"/>
          <p:cNvGraphicFramePr>
            <a:graphicFrameLocks noGrp="1"/>
          </p:cNvGraphicFramePr>
          <p:nvPr>
            <p:ph idx="1"/>
          </p:nvPr>
        </p:nvGraphicFramePr>
        <p:xfrm>
          <a:off x="571500" y="1357313"/>
          <a:ext cx="8153400" cy="514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2165" name="文本占位符 4"/>
          <p:cNvSpPr>
            <a:spLocks noGrp="1"/>
          </p:cNvSpPr>
          <p:nvPr>
            <p:ph type="body" sz="quarter" idx="13"/>
          </p:nvPr>
        </p:nvSpPr>
        <p:spPr>
          <a:ln w="9525"/>
        </p:spPr>
        <p:txBody>
          <a:bodyPr>
            <a:normAutofit lnSpcReduction="10000"/>
          </a:bodyPr>
          <a:lstStyle/>
          <a:p>
            <a:r>
              <a:rPr lang="zh-CN" altLang="en-US"/>
              <a:t>小结</a:t>
            </a:r>
          </a:p>
        </p:txBody>
      </p:sp>
    </p:spTree>
  </p:cSld>
  <p:clrMapOvr>
    <a:masterClrMapping/>
  </p:clrMapOvr>
  <p:transition>
    <p:blinds dir="vert"/>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0" descr="thankyou"/>
          <p:cNvPicPr>
            <a:picLocks noChangeAspect="1" noChangeArrowheads="1"/>
          </p:cNvPicPr>
          <p:nvPr/>
        </p:nvPicPr>
        <p:blipFill>
          <a:blip r:embed="rId2"/>
          <a:srcRect/>
          <a:stretch>
            <a:fillRect/>
          </a:stretch>
        </p:blipFill>
        <p:spPr bwMode="auto">
          <a:xfrm>
            <a:off x="1116013" y="1268413"/>
            <a:ext cx="6327775" cy="4248150"/>
          </a:xfrm>
          <a:prstGeom prst="rect">
            <a:avLst/>
          </a:prstGeom>
          <a:noFill/>
          <a:ln w="9525">
            <a:noFill/>
            <a:miter lim="800000"/>
            <a:headEnd/>
            <a:tailEnd/>
          </a:ln>
        </p:spPr>
      </p:pic>
      <p:sp>
        <p:nvSpPr>
          <p:cNvPr id="3" name="文本占位符 4"/>
          <p:cNvSpPr>
            <a:spLocks noGrp="1"/>
          </p:cNvSpPr>
          <p:nvPr>
            <p:ph type="body" sz="quarter" idx="13"/>
          </p:nvPr>
        </p:nvSpPr>
        <p:spPr>
          <a:ln w="9525"/>
        </p:spPr>
        <p:txBody>
          <a:bodyPr>
            <a:normAutofit lnSpcReduction="10000"/>
          </a:bodyPr>
          <a:lstStyle/>
          <a:p>
            <a:r>
              <a:rPr lang="zh-CN" altLang="en-US"/>
              <a:t>结束</a:t>
            </a:r>
            <a:endParaRPr lang="zh-CN" altLang="en-US" dirty="0"/>
          </a:p>
        </p:txBody>
      </p:sp>
    </p:spTree>
  </p:cSld>
  <p:clrMapOvr>
    <a:masterClrMapping/>
  </p:clrMapOvr>
  <p:transition>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8640" y="322184"/>
            <a:ext cx="7414898" cy="960668"/>
          </a:xfrm>
        </p:spPr>
        <p:txBody>
          <a:bodyPr>
            <a:normAutofit fontScale="90000"/>
          </a:bodyPr>
          <a:lstStyle/>
          <a:p>
            <a:r>
              <a:rPr lang="zh-CN" altLang="en-US" dirty="0"/>
              <a:t>美国</a:t>
            </a:r>
            <a:r>
              <a:rPr lang="en-US" altLang="zh-CN" dirty="0"/>
              <a:t>indeed</a:t>
            </a:r>
            <a:r>
              <a:rPr lang="zh-CN" altLang="en-US" dirty="0"/>
              <a:t>网站搜索美国</a:t>
            </a:r>
            <a:r>
              <a:rPr lang="en-US" altLang="zh-CN" dirty="0"/>
              <a:t>data science </a:t>
            </a:r>
            <a:r>
              <a:rPr lang="zh-CN" altLang="en-US" dirty="0"/>
              <a:t>工作</a:t>
            </a:r>
            <a:endParaRPr lang="en-US" dirty="0"/>
          </a:p>
        </p:txBody>
      </p:sp>
      <p:pic>
        <p:nvPicPr>
          <p:cNvPr id="8" name="内容占位符 7"/>
          <p:cNvPicPr>
            <a:picLocks noGrp="1" noChangeAspect="1"/>
          </p:cNvPicPr>
          <p:nvPr>
            <p:ph idx="1"/>
          </p:nvPr>
        </p:nvPicPr>
        <p:blipFill>
          <a:blip r:embed="rId2"/>
          <a:stretch>
            <a:fillRect/>
          </a:stretch>
        </p:blipFill>
        <p:spPr>
          <a:xfrm>
            <a:off x="6449158" y="3840632"/>
            <a:ext cx="2274380" cy="1887252"/>
          </a:xfrm>
          <a:prstGeom prst="rect">
            <a:avLst/>
          </a:prstGeom>
        </p:spPr>
      </p:pic>
      <p:grpSp>
        <p:nvGrpSpPr>
          <p:cNvPr id="9" name="组合 8"/>
          <p:cNvGrpSpPr/>
          <p:nvPr/>
        </p:nvGrpSpPr>
        <p:grpSpPr>
          <a:xfrm>
            <a:off x="762733" y="1970193"/>
            <a:ext cx="5600700" cy="3806048"/>
            <a:chOff x="2998177" y="1270592"/>
            <a:chExt cx="7467600" cy="5074731"/>
          </a:xfrm>
        </p:grpSpPr>
        <p:pic>
          <p:nvPicPr>
            <p:cNvPr id="6" name="图片 5"/>
            <p:cNvPicPr>
              <a:picLocks noChangeAspect="1"/>
            </p:cNvPicPr>
            <p:nvPr/>
          </p:nvPicPr>
          <p:blipFill>
            <a:blip r:embed="rId3"/>
            <a:stretch>
              <a:fillRect/>
            </a:stretch>
          </p:blipFill>
          <p:spPr>
            <a:xfrm>
              <a:off x="2998177" y="1270592"/>
              <a:ext cx="7467600" cy="5074731"/>
            </a:xfrm>
            <a:prstGeom prst="rect">
              <a:avLst/>
            </a:prstGeom>
          </p:spPr>
        </p:pic>
        <p:sp>
          <p:nvSpPr>
            <p:cNvPr id="7" name="圆角矩形 6"/>
            <p:cNvSpPr/>
            <p:nvPr/>
          </p:nvSpPr>
          <p:spPr>
            <a:xfrm>
              <a:off x="8616461" y="2758469"/>
              <a:ext cx="1676400" cy="3955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grpSp>
      <p:cxnSp>
        <p:nvCxnSpPr>
          <p:cNvPr id="11" name="直接连接符 10"/>
          <p:cNvCxnSpPr/>
          <p:nvPr/>
        </p:nvCxnSpPr>
        <p:spPr>
          <a:xfrm>
            <a:off x="6614798" y="5675130"/>
            <a:ext cx="19431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4761" y="1777290"/>
            <a:ext cx="1987061" cy="1987061"/>
          </a:xfrm>
          <a:prstGeom prst="rect">
            <a:avLst/>
          </a:prstGeom>
        </p:spPr>
      </p:pic>
      <p:sp>
        <p:nvSpPr>
          <p:cNvPr id="3" name="页脚占位符 2"/>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483322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08076" y="593721"/>
            <a:ext cx="7632848" cy="1014287"/>
          </a:xfrm>
        </p:spPr>
        <p:txBody>
          <a:bodyPr>
            <a:normAutofit fontScale="90000"/>
          </a:bodyPr>
          <a:lstStyle/>
          <a:p>
            <a:r>
              <a:rPr lang="en-US" altLang="zh-CN" dirty="0"/>
              <a:t>indeed</a:t>
            </a:r>
            <a:r>
              <a:rPr lang="zh-CN" altLang="en-US" dirty="0"/>
              <a:t>网站搜索中国</a:t>
            </a:r>
            <a:r>
              <a:rPr lang="en-US" altLang="zh-CN" dirty="0"/>
              <a:t>data science </a:t>
            </a:r>
            <a:r>
              <a:rPr lang="zh-CN" altLang="en-US" dirty="0"/>
              <a:t>工作</a:t>
            </a:r>
            <a:endParaRPr lang="en-US" dirty="0"/>
          </a:p>
        </p:txBody>
      </p:sp>
      <p:sp>
        <p:nvSpPr>
          <p:cNvPr id="3" name="内容占位符 2"/>
          <p:cNvSpPr>
            <a:spLocks noGrp="1"/>
          </p:cNvSpPr>
          <p:nvPr>
            <p:ph idx="1"/>
          </p:nvPr>
        </p:nvSpPr>
        <p:spPr/>
        <p:txBody>
          <a:bodyPr/>
          <a:lstStyle/>
          <a:p>
            <a:endParaRPr lang="en-US"/>
          </a:p>
        </p:txBody>
      </p:sp>
      <p:pic>
        <p:nvPicPr>
          <p:cNvPr id="4" name="图片 3"/>
          <p:cNvPicPr>
            <a:picLocks noChangeAspect="1"/>
          </p:cNvPicPr>
          <p:nvPr/>
        </p:nvPicPr>
        <p:blipFill>
          <a:blip r:embed="rId2"/>
          <a:stretch>
            <a:fillRect/>
          </a:stretch>
        </p:blipFill>
        <p:spPr>
          <a:xfrm>
            <a:off x="857251" y="1856201"/>
            <a:ext cx="4700000" cy="4035714"/>
          </a:xfrm>
          <a:prstGeom prst="rect">
            <a:avLst/>
          </a:prstGeom>
        </p:spPr>
      </p:pic>
      <p:sp>
        <p:nvSpPr>
          <p:cNvPr id="5" name="圆角矩形 4"/>
          <p:cNvSpPr/>
          <p:nvPr/>
        </p:nvSpPr>
        <p:spPr>
          <a:xfrm>
            <a:off x="4299950" y="2743200"/>
            <a:ext cx="1257300" cy="2966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6" name="圆角矩形 5"/>
          <p:cNvSpPr/>
          <p:nvPr/>
        </p:nvSpPr>
        <p:spPr>
          <a:xfrm>
            <a:off x="874834" y="3043078"/>
            <a:ext cx="1982666" cy="443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7" name="圆角矩形 6"/>
          <p:cNvSpPr/>
          <p:nvPr/>
        </p:nvSpPr>
        <p:spPr>
          <a:xfrm>
            <a:off x="874834" y="3850240"/>
            <a:ext cx="1982666" cy="443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8" name="圆角矩形 7"/>
          <p:cNvSpPr/>
          <p:nvPr/>
        </p:nvSpPr>
        <p:spPr>
          <a:xfrm>
            <a:off x="950576" y="4631474"/>
            <a:ext cx="1982666" cy="443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9" name="圆角矩形 8"/>
          <p:cNvSpPr/>
          <p:nvPr/>
        </p:nvSpPr>
        <p:spPr>
          <a:xfrm>
            <a:off x="937387" y="5482857"/>
            <a:ext cx="1982666" cy="443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10" name="页脚占位符 9"/>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2287309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07166" y="2619638"/>
            <a:ext cx="5562917" cy="1961490"/>
          </a:xfrm>
        </p:spPr>
        <p:txBody>
          <a:bodyPr>
            <a:noAutofit/>
          </a:bodyPr>
          <a:lstStyle/>
          <a:p>
            <a:r>
              <a:rPr lang="zh-CN" altLang="en-US" sz="4400" dirty="0"/>
              <a:t>数据分析的历史</a:t>
            </a:r>
            <a:r>
              <a:rPr lang="en-US" altLang="zh-CN" sz="4400" dirty="0"/>
              <a:t>&amp;</a:t>
            </a:r>
            <a:br>
              <a:rPr lang="en-US" altLang="zh-CN" sz="4400" dirty="0"/>
            </a:br>
            <a:r>
              <a:rPr lang="zh-CN" altLang="en-US" sz="4400" dirty="0"/>
              <a:t>数据的多样性</a:t>
            </a:r>
            <a:endParaRPr lang="en-US" sz="4400" dirty="0"/>
          </a:p>
        </p:txBody>
      </p:sp>
      <p:sp>
        <p:nvSpPr>
          <p:cNvPr id="4" name="文本占位符 3"/>
          <p:cNvSpPr>
            <a:spLocks noGrp="1"/>
          </p:cNvSpPr>
          <p:nvPr>
            <p:ph type="body" sz="quarter" idx="13"/>
          </p:nvPr>
        </p:nvSpPr>
        <p:spPr/>
        <p:txBody>
          <a:bodyPr>
            <a:normAutofit lnSpcReduction="10000"/>
          </a:bodyPr>
          <a:lstStyle/>
          <a:p>
            <a:endParaRPr lang="en-US"/>
          </a:p>
        </p:txBody>
      </p:sp>
      <p:sp>
        <p:nvSpPr>
          <p:cNvPr id="5" name="文本占位符 4"/>
          <p:cNvSpPr>
            <a:spLocks noGrp="1"/>
          </p:cNvSpPr>
          <p:nvPr>
            <p:ph type="body" sz="quarter" idx="14"/>
          </p:nvPr>
        </p:nvSpPr>
        <p:spPr/>
        <p:txBody>
          <a:bodyPr>
            <a:normAutofit fontScale="85000" lnSpcReduction="20000"/>
          </a:bodyPr>
          <a:lstStyle/>
          <a:p>
            <a:endParaRPr lang="en-US"/>
          </a:p>
        </p:txBody>
      </p:sp>
      <p:sp>
        <p:nvSpPr>
          <p:cNvPr id="6" name="文本占位符 5"/>
          <p:cNvSpPr>
            <a:spLocks noGrp="1"/>
          </p:cNvSpPr>
          <p:nvPr>
            <p:ph type="body" sz="quarter" idx="15"/>
          </p:nvPr>
        </p:nvSpPr>
        <p:spPr/>
        <p:txBody>
          <a:bodyPr>
            <a:normAutofit fontScale="70000" lnSpcReduction="20000"/>
          </a:bodyPr>
          <a:lstStyle/>
          <a:p>
            <a:endParaRPr lang="en-US"/>
          </a:p>
        </p:txBody>
      </p:sp>
    </p:spTree>
    <p:extLst>
      <p:ext uri="{BB962C8B-B14F-4D97-AF65-F5344CB8AC3E}">
        <p14:creationId xmlns:p14="http://schemas.microsoft.com/office/powerpoint/2010/main" val="215690876"/>
      </p:ext>
    </p:extLst>
  </p:cSld>
  <p:clrMapOvr>
    <a:masterClrMapping/>
  </p:clrMapOvr>
  <p:transition>
    <p:blinds dir="vert"/>
  </p:transition>
  <p:timing>
    <p:tnLst>
      <p:par>
        <p:cTn id="1" dur="indefinite" restart="never" nodeType="tmRoot"/>
      </p:par>
    </p:tnLst>
  </p:timing>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14726</TotalTime>
  <Words>3981</Words>
  <Application>Microsoft Office PowerPoint</Application>
  <PresentationFormat>全屏显示(4:3)</PresentationFormat>
  <Paragraphs>438</Paragraphs>
  <Slides>64</Slides>
  <Notes>12</Notes>
  <HiddenSlides>1</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64</vt:i4>
      </vt:variant>
    </vt:vector>
  </HeadingPairs>
  <TitlesOfParts>
    <vt:vector size="76" baseType="lpstr">
      <vt:lpstr>ＭＳ Ｐゴシック</vt:lpstr>
      <vt:lpstr>华文中宋</vt:lpstr>
      <vt:lpstr>宋体</vt:lpstr>
      <vt:lpstr>幼圆</vt:lpstr>
      <vt:lpstr>幼圆 (正文)</vt:lpstr>
      <vt:lpstr>Arial</vt:lpstr>
      <vt:lpstr>Calibri</vt:lpstr>
      <vt:lpstr>Century Gothic</vt:lpstr>
      <vt:lpstr>times new roman</vt:lpstr>
      <vt:lpstr>Wingdings</vt:lpstr>
      <vt:lpstr>Wingdings 3</vt:lpstr>
      <vt:lpstr>丝状</vt:lpstr>
      <vt:lpstr>第1章  数据&amp;            数据基础理论</vt:lpstr>
      <vt:lpstr>数据科学课程的价值（$）</vt:lpstr>
      <vt:lpstr>数据科学课程的价值（$）： University of Washington</vt:lpstr>
      <vt:lpstr>课程总价值：17834×999$ = 17,816,166(接近2000万美元)</vt:lpstr>
      <vt:lpstr>PowerPoint 演示文稿</vt:lpstr>
      <vt:lpstr>Data science jobs in USA</vt:lpstr>
      <vt:lpstr>美国indeed网站搜索美国data science 工作</vt:lpstr>
      <vt:lpstr>indeed网站搜索中国data science 工作</vt:lpstr>
      <vt:lpstr>数据分析的历史&amp; 数据的多样性</vt:lpstr>
      <vt:lpstr>Data Analysis Has Been Around for a While        数据分析一直在发展</vt:lpstr>
      <vt:lpstr>Data Analysis Has Been Around for a While 数据分析一直在发展</vt:lpstr>
      <vt:lpstr>Data Analysis Has Been Around for a While 数据分析一直在发展</vt:lpstr>
      <vt:lpstr>Data makes everything clearer 数据能看清楚一切</vt:lpstr>
      <vt:lpstr>Data Science: Why all the Excitement? 为何让人心动</vt:lpstr>
      <vt:lpstr>Data Science: Why all the Excitement? 为何让人心动</vt:lpstr>
      <vt:lpstr>Data Science: Why all the Excitement? 为何让人心动</vt:lpstr>
      <vt:lpstr>A history of the (Business) Internet: 1997</vt:lpstr>
      <vt:lpstr>DB size = 50 billion sites</vt:lpstr>
      <vt:lpstr>The Million-Server Data Center 百万级的数据中心</vt:lpstr>
      <vt:lpstr>实体 Google的芬兰数据中心</vt:lpstr>
      <vt:lpstr>1998 – sponsored search</vt:lpstr>
      <vt:lpstr>Google的第一台产品服务器，用廉价的硬件建造而成 </vt:lpstr>
      <vt:lpstr>PowerPoint 演示文稿</vt:lpstr>
      <vt:lpstr>Sponsored search</vt:lpstr>
      <vt:lpstr>数据的另一面</vt:lpstr>
      <vt:lpstr>Data Makes Everything Clearer? Princeton预测Facebook</vt:lpstr>
      <vt:lpstr>Data Makes Everything Clearer</vt:lpstr>
      <vt:lpstr>Data Makes Everything Clearer    （Facebook的反击）</vt:lpstr>
      <vt:lpstr>Data Makes Everything Clearer   （Facebook的反击）</vt:lpstr>
      <vt:lpstr>PowerPoint 演示文稿</vt:lpstr>
      <vt:lpstr>“Big Data” Sources</vt:lpstr>
      <vt:lpstr>Graph Data （图形数据）</vt:lpstr>
      <vt:lpstr>2005年Internet的链接图</vt:lpstr>
      <vt:lpstr>PowerPoint 演示文稿</vt:lpstr>
      <vt:lpstr>社交网络的数据价值— 新一代数据挖掘的金矿 </vt:lpstr>
      <vt:lpstr>社交网络的数据价值— 新一代数据挖掘的金矿 </vt:lpstr>
      <vt:lpstr>What can you do with the data?</vt:lpstr>
      <vt:lpstr>PowerPoint 演示文稿</vt:lpstr>
      <vt:lpstr>大数据的挑战-3V特征-from Huawei</vt:lpstr>
      <vt:lpstr>PowerPoint 演示文稿</vt:lpstr>
      <vt:lpstr>1.2.2 关于第四范式的故事</vt:lpstr>
      <vt:lpstr>PowerPoint 演示文稿</vt:lpstr>
      <vt:lpstr>PowerPoint 演示文稿</vt:lpstr>
      <vt:lpstr>The Data Science Venn Diagram  （数据科学的可视化的定义）</vt:lpstr>
      <vt:lpstr>  理论基础</vt:lpstr>
      <vt:lpstr>什么是数据产品？以阿里云为例子</vt:lpstr>
      <vt:lpstr>应用案例： 引例</vt:lpstr>
      <vt:lpstr>应用案例</vt:lpstr>
      <vt:lpstr>应用案例</vt:lpstr>
      <vt:lpstr>应用案例</vt:lpstr>
      <vt:lpstr>应用案例</vt:lpstr>
      <vt:lpstr>应用案例</vt:lpstr>
      <vt:lpstr>应用案例</vt:lpstr>
      <vt:lpstr>1.6 应用案例</vt:lpstr>
      <vt:lpstr>1.6 应用案例  中国女排夺冠：摘录自新闻</vt:lpstr>
      <vt:lpstr>大数据分析助力女排胜利夺冠：摘录自新闻</vt:lpstr>
      <vt:lpstr>2022东奥会-科技东奥</vt:lpstr>
      <vt:lpstr>2022东奥会-科技东奥</vt:lpstr>
      <vt:lpstr>数据科学人才市场状况（中国）</vt:lpstr>
      <vt:lpstr>数据科学人才市场状况（美国）</vt:lpstr>
      <vt:lpstr>小结</vt:lpstr>
      <vt:lpstr>小结</vt:lpstr>
      <vt:lpstr>小结</vt:lpstr>
      <vt:lpstr>PowerPoint 演示文稿</vt:lpstr>
    </vt:vector>
  </TitlesOfParts>
  <Company>LENOVO (Beijing) Limited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中国航天时代电子公司 物资管理系统</dc:title>
  <dc:creator>LENOVO User</dc:creator>
  <cp:lastModifiedBy>WanXili</cp:lastModifiedBy>
  <cp:revision>2647</cp:revision>
  <dcterms:created xsi:type="dcterms:W3CDTF">2007-03-02T11:26:21Z</dcterms:created>
  <dcterms:modified xsi:type="dcterms:W3CDTF">2023-02-16T04:27:07Z</dcterms:modified>
</cp:coreProperties>
</file>